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40.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3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38.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9.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20.xml" ContentType="application/vnd.openxmlformats-officedocument.presentationml.slide+xml"/>
  <Override PartName="/ppt/slides/slide35.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4.xml" ContentType="application/vnd.openxmlformats-officedocument.presentationml.slide+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29.xml" ContentType="application/vnd.openxmlformats-officedocument.presentationml.slideLayout+xml"/>
  <Override PartName="/ppt/slideLayouts/slideLayout34.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slideLayouts/slideLayout40.xml" ContentType="application/vnd.openxmlformats-officedocument.presentationml.slideLayout+xml"/>
  <Override PartName="/ppt/slideLayouts/slideLayout33.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 id="2147484095" r:id="rId2"/>
    <p:sldMasterId id="2147484107" r:id="rId3"/>
    <p:sldMasterId id="2147484119" r:id="rId4"/>
  </p:sldMasterIdLst>
  <p:notesMasterIdLst>
    <p:notesMasterId r:id="rId45"/>
  </p:notesMasterIdLst>
  <p:handoutMasterIdLst>
    <p:handoutMasterId r:id="rId46"/>
  </p:handoutMasterIdLst>
  <p:sldIdLst>
    <p:sldId id="256" r:id="rId5"/>
    <p:sldId id="343" r:id="rId6"/>
    <p:sldId id="342" r:id="rId7"/>
    <p:sldId id="307" r:id="rId8"/>
    <p:sldId id="308" r:id="rId9"/>
    <p:sldId id="291" r:id="rId10"/>
    <p:sldId id="266" r:id="rId11"/>
    <p:sldId id="267" r:id="rId12"/>
    <p:sldId id="373" r:id="rId13"/>
    <p:sldId id="374" r:id="rId14"/>
    <p:sldId id="375" r:id="rId15"/>
    <p:sldId id="303" r:id="rId16"/>
    <p:sldId id="304" r:id="rId17"/>
    <p:sldId id="305" r:id="rId18"/>
    <p:sldId id="376" r:id="rId19"/>
    <p:sldId id="377" r:id="rId20"/>
    <p:sldId id="379" r:id="rId21"/>
    <p:sldId id="330" r:id="rId22"/>
    <p:sldId id="331" r:id="rId23"/>
    <p:sldId id="338" r:id="rId24"/>
    <p:sldId id="339" r:id="rId25"/>
    <p:sldId id="345" r:id="rId26"/>
    <p:sldId id="355" r:id="rId27"/>
    <p:sldId id="356" r:id="rId28"/>
    <p:sldId id="346" r:id="rId29"/>
    <p:sldId id="347" r:id="rId30"/>
    <p:sldId id="372" r:id="rId31"/>
    <p:sldId id="371" r:id="rId32"/>
    <p:sldId id="268" r:id="rId33"/>
    <p:sldId id="269" r:id="rId34"/>
    <p:sldId id="289" r:id="rId35"/>
    <p:sldId id="276" r:id="rId36"/>
    <p:sldId id="348" r:id="rId37"/>
    <p:sldId id="358" r:id="rId38"/>
    <p:sldId id="362" r:id="rId39"/>
    <p:sldId id="363" r:id="rId40"/>
    <p:sldId id="368" r:id="rId41"/>
    <p:sldId id="369" r:id="rId42"/>
    <p:sldId id="366" r:id="rId43"/>
    <p:sldId id="36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2A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4686" autoAdjust="0"/>
  </p:normalViewPr>
  <p:slideViewPr>
    <p:cSldViewPr>
      <p:cViewPr varScale="1">
        <p:scale>
          <a:sx n="66" d="100"/>
          <a:sy n="66" d="100"/>
        </p:scale>
        <p:origin x="3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44"/>
    </p:cViewPr>
  </p:sorterViewPr>
  <p:notesViewPr>
    <p:cSldViewPr>
      <p:cViewPr varScale="1">
        <p:scale>
          <a:sx n="56" d="100"/>
          <a:sy n="56" d="100"/>
        </p:scale>
        <p:origin x="-2203"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6E652D-4495-0542-BAAE-E20A39BF11CE}" type="datetimeFigureOut">
              <a:rPr lang="en-US" smtClean="0"/>
              <a:t>3/7/2023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8EB18D-9111-CF47-BFF4-439D0A092CFF}" type="slidenum">
              <a:rPr lang="en-US" smtClean="0"/>
              <a:t>‹#›</a:t>
            </a:fld>
            <a:endParaRPr lang="en-US"/>
          </a:p>
        </p:txBody>
      </p:sp>
    </p:spTree>
    <p:extLst>
      <p:ext uri="{BB962C8B-B14F-4D97-AF65-F5344CB8AC3E}">
        <p14:creationId xmlns:p14="http://schemas.microsoft.com/office/powerpoint/2010/main" val="236039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355F0A-60D8-4CC5-8430-6A0833FDFAE3}" type="datetimeFigureOut">
              <a:rPr lang="en-US" smtClean="0"/>
              <a:pPr/>
              <a:t>3/7/2023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580421-2145-4F65-9CD5-77D2347B8D34}" type="slidenum">
              <a:rPr lang="en-US" smtClean="0"/>
              <a:pPr/>
              <a:t>‹#›</a:t>
            </a:fld>
            <a:endParaRPr lang="en-US" dirty="0"/>
          </a:p>
        </p:txBody>
      </p:sp>
    </p:spTree>
    <p:extLst>
      <p:ext uri="{BB962C8B-B14F-4D97-AF65-F5344CB8AC3E}">
        <p14:creationId xmlns:p14="http://schemas.microsoft.com/office/powerpoint/2010/main" val="4198597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580421-2145-4F65-9CD5-77D2347B8D34}" type="slidenum">
              <a:rPr lang="en-US" smtClean="0"/>
              <a:pPr/>
              <a:t>1</a:t>
            </a:fld>
            <a:endParaRPr lang="en-US" dirty="0"/>
          </a:p>
        </p:txBody>
      </p:sp>
    </p:spTree>
    <p:extLst>
      <p:ext uri="{BB962C8B-B14F-4D97-AF65-F5344CB8AC3E}">
        <p14:creationId xmlns:p14="http://schemas.microsoft.com/office/powerpoint/2010/main" val="2300574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99D8C7A1-F0A7-4451-939C-03526B065934}" type="datetimeFigureOut">
              <a:rPr lang="en-US" smtClean="0"/>
              <a:pPr/>
              <a:t>3/7/2023</a:t>
            </a:fld>
            <a:endParaRPr lang="en-US" dirty="0"/>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dirty="0"/>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5E6CA377-5F00-490D-A8C5-2200C114F69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99D8C7A1-F0A7-4451-939C-03526B065934}" type="datetimeFigureOut">
              <a:rPr lang="en-US" smtClean="0"/>
              <a:pPr/>
              <a:t>3/7/2023</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Slide Number Placeholder 3"/>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6CA377-5F00-490D-A8C5-2200C114F696}" type="slidenum">
              <a:rPr lang="en-US" smtClean="0"/>
              <a:pPr/>
              <a:t>‹#›</a:t>
            </a:fld>
            <a:endParaRPr lang="en-US" dirty="0"/>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dirty="0"/>
              <a:t>Click icon to add picture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99D8C7A1-F0A7-4451-939C-03526B065934}" type="datetimeFigureOut">
              <a:rPr lang="en-US" smtClean="0"/>
              <a:pPr/>
              <a:t>3/7/2023</a:t>
            </a:fld>
            <a:endParaRPr lang="en-US" dirty="0"/>
          </a:p>
        </p:txBody>
      </p:sp>
      <p:sp>
        <p:nvSpPr>
          <p:cNvPr id="5" name="Footer Placeholder 4"/>
          <p:cNvSpPr>
            <a:spLocks noGrp="1"/>
          </p:cNvSpPr>
          <p:nvPr>
            <p:ph type="ftr" sz="quarter" idx="11"/>
          </p:nvPr>
        </p:nvSpPr>
        <p:spPr>
          <a:xfrm>
            <a:off x="457200" y="6556248"/>
            <a:ext cx="3657600" cy="228600"/>
          </a:xfrm>
        </p:spPr>
        <p:txBody>
          <a:bodyPr/>
          <a:lstStyle/>
          <a:p>
            <a:endParaRPr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5E6CA377-5F00-490D-A8C5-2200C114F696}"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CFB93B-7371-4746-9511-DFE2BA944B8A}"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DB3DFB-898C-4C43-838D-FF8128F97403}"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6BFBC3-693D-4939-AD9E-D13D7D8214E4}"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FC80D3-3EF2-4EC8-8BB6-E40FED67AE87}"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9CA740-02F5-4688-881A-689F076FB501}" type="datetimeFigureOut">
              <a:rPr lang="en-US" smtClean="0"/>
              <a:pPr/>
              <a:t>3/7/2023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AA5D6A-F6E2-497C-86D9-73E3AA5A518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99D8C7A1-F0A7-4451-939C-03526B065934}" type="datetimeFigureOut">
              <a:rPr lang="en-US" smtClean="0"/>
              <a:pPr/>
              <a:t>3/7/2023</a:t>
            </a:fld>
            <a:endParaRPr lang="en-US" dirty="0"/>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6555112"/>
            <a:ext cx="588336" cy="228600"/>
          </a:xfrm>
        </p:spPr>
        <p:txBody>
          <a:bodyPr/>
          <a:lstStyle/>
          <a:p>
            <a:fld id="{5E6CA377-5F00-490D-A8C5-2200C114F69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9D8C7A1-F0A7-4451-939C-03526B065934}" type="datetimeFigureOut">
              <a:rPr lang="en-US" smtClean="0"/>
              <a:pPr/>
              <a:t>3/7/2023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6CA377-5F00-490D-A8C5-2200C114F69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6"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99D8C7A1-F0A7-4451-939C-03526B065934}" type="datetimeFigureOut">
              <a:rPr lang="en-US" smtClean="0"/>
              <a:pPr/>
              <a:t>3/7/2023</a:t>
            </a:fld>
            <a:endParaRPr lang="en-US" dirty="0"/>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5E6CA377-5F00-490D-A8C5-2200C114F69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93" r:id="rId3"/>
    <p:sldLayoutId id="2147484094" r:id="rId4"/>
    <p:sldLayoutId id="214748409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FB93B-7371-4746-9511-DFE2BA944B8A}" type="datetimeFigureOut">
              <a:rPr lang="en-US" smtClean="0"/>
              <a:pPr/>
              <a:t>3/7/2023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B3DFB-898C-4C43-838D-FF8128F9740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BFBC3-693D-4939-AD9E-D13D7D8214E4}" type="datetimeFigureOut">
              <a:rPr lang="en-US" smtClean="0"/>
              <a:pPr/>
              <a:t>3/7/2023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C80D3-3EF2-4EC8-8BB6-E40FED67AE8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CA740-02F5-4688-881A-689F076FB501}" type="datetimeFigureOut">
              <a:rPr lang="en-US" smtClean="0"/>
              <a:pPr/>
              <a:t>3/7/2023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A5D6A-F6E2-497C-86D9-73E3AA5A518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garisto67@gmail.com"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hyperlink" Target="http://www.supremecourt.gov/Search.aspx?FileName=/docketfiles/08-651.htm" TargetMode="Externa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1143000"/>
            <a:ext cx="4017498" cy="2057400"/>
          </a:xfrm>
        </p:spPr>
        <p:txBody>
          <a:bodyPr>
            <a:normAutofit fontScale="90000"/>
          </a:bodyPr>
          <a:lstStyle/>
          <a:p>
            <a:pPr algn="ctr"/>
            <a:r>
              <a:rPr lang="en-US" sz="3600" dirty="0">
                <a:solidFill>
                  <a:srgbClr val="FFC000"/>
                </a:solidFill>
              </a:rPr>
              <a:t>CRIMMIGRATION </a:t>
            </a:r>
            <a:r>
              <a:rPr lang="en-US" sz="3600" i="1" dirty="0">
                <a:solidFill>
                  <a:srgbClr val="FFC000"/>
                </a:solidFill>
              </a:rPr>
              <a:t/>
            </a:r>
            <a:br>
              <a:rPr lang="en-US" sz="3600" i="1" dirty="0">
                <a:solidFill>
                  <a:srgbClr val="FFC000"/>
                </a:solidFill>
              </a:rPr>
            </a:br>
            <a:r>
              <a:rPr lang="en-US" sz="3600" i="1" dirty="0">
                <a:solidFill>
                  <a:srgbClr val="FFC000"/>
                </a:solidFill>
              </a:rPr>
              <a:t/>
            </a:r>
            <a:br>
              <a:rPr lang="en-US" sz="3600" i="1" dirty="0">
                <a:solidFill>
                  <a:srgbClr val="FFC000"/>
                </a:solidFill>
              </a:rPr>
            </a:br>
            <a:r>
              <a:rPr lang="en-US" sz="2400" i="1" dirty="0" smtClean="0">
                <a:solidFill>
                  <a:schemeClr val="bg1"/>
                </a:solidFill>
              </a:rPr>
              <a:t>March 8, 2023</a:t>
            </a:r>
            <a:r>
              <a:rPr lang="en-US" sz="2400">
                <a:solidFill>
                  <a:schemeClr val="bg1"/>
                </a:solidFill>
              </a:rPr>
              <a:t/>
            </a:r>
            <a:br>
              <a:rPr lang="en-US" sz="2400">
                <a:solidFill>
                  <a:schemeClr val="bg1"/>
                </a:solidFill>
              </a:rPr>
            </a:br>
            <a:r>
              <a:rPr lang="en-US" sz="2400" smtClean="0">
                <a:solidFill>
                  <a:schemeClr val="bg1"/>
                </a:solidFill>
              </a:rPr>
              <a:t>Austin, </a:t>
            </a:r>
            <a:r>
              <a:rPr lang="en-US" sz="2400" dirty="0">
                <a:solidFill>
                  <a:schemeClr val="bg1"/>
                </a:solidFill>
              </a:rPr>
              <a:t>TEXAS</a:t>
            </a:r>
            <a:endParaRPr lang="en-US" sz="4800" dirty="0">
              <a:solidFill>
                <a:schemeClr val="bg1"/>
              </a:solidFill>
            </a:endParaRPr>
          </a:p>
        </p:txBody>
      </p:sp>
      <p:sp>
        <p:nvSpPr>
          <p:cNvPr id="3" name="Subtitle 2"/>
          <p:cNvSpPr>
            <a:spLocks noGrp="1"/>
          </p:cNvSpPr>
          <p:nvPr>
            <p:ph type="body" sz="half" idx="2"/>
          </p:nvPr>
        </p:nvSpPr>
        <p:spPr>
          <a:xfrm>
            <a:off x="5361594" y="3657601"/>
            <a:ext cx="3429000" cy="3574366"/>
          </a:xfrm>
        </p:spPr>
        <p:txBody>
          <a:bodyPr>
            <a:noAutofit/>
          </a:bodyPr>
          <a:lstStyle/>
          <a:p>
            <a:pPr algn="l"/>
            <a:r>
              <a:rPr lang="en-US" sz="2000" dirty="0">
                <a:solidFill>
                  <a:schemeClr val="tx1"/>
                </a:solidFill>
              </a:rPr>
              <a:t>Jorge G. Aristotelidis</a:t>
            </a:r>
            <a:endParaRPr lang="en-US" sz="1600" dirty="0">
              <a:solidFill>
                <a:schemeClr val="tx1"/>
              </a:solidFill>
            </a:endParaRPr>
          </a:p>
          <a:p>
            <a:pPr algn="l"/>
            <a:r>
              <a:rPr lang="en-US" sz="1600" dirty="0">
                <a:solidFill>
                  <a:schemeClr val="tx1"/>
                </a:solidFill>
              </a:rPr>
              <a:t>310 South St. Mary’s St., Ste. 1910</a:t>
            </a:r>
          </a:p>
          <a:p>
            <a:pPr algn="l"/>
            <a:r>
              <a:rPr lang="en-US" sz="1600" dirty="0">
                <a:solidFill>
                  <a:schemeClr val="tx1"/>
                </a:solidFill>
              </a:rPr>
              <a:t>San Antonio, Texas 78205</a:t>
            </a:r>
          </a:p>
          <a:p>
            <a:pPr algn="l"/>
            <a:r>
              <a:rPr lang="en-US" sz="1600" dirty="0">
                <a:solidFill>
                  <a:schemeClr val="tx1"/>
                </a:solidFill>
              </a:rPr>
              <a:t>210-277-1906</a:t>
            </a:r>
            <a:endParaRPr lang="en-US" sz="1600" dirty="0"/>
          </a:p>
          <a:p>
            <a:pPr algn="l"/>
            <a:r>
              <a:rPr lang="en-US" sz="1600" dirty="0">
                <a:solidFill>
                  <a:schemeClr val="tx1"/>
                </a:solidFill>
                <a:hlinkClick r:id="rId3"/>
              </a:rPr>
              <a:t>jgaristo67@gmail.com</a:t>
            </a:r>
            <a:endParaRPr lang="en-US" sz="1600" dirty="0">
              <a:solidFill>
                <a:schemeClr val="tx1"/>
              </a:solidFill>
            </a:endParaRPr>
          </a:p>
          <a:p>
            <a:pPr algn="l"/>
            <a:endParaRPr lang="en-US" sz="1600" dirty="0"/>
          </a:p>
          <a:p>
            <a:pPr algn="l"/>
            <a:endParaRPr lang="en-US" sz="1600" dirty="0">
              <a:solidFill>
                <a:schemeClr val="tx1"/>
              </a:solidFill>
            </a:endParaRPr>
          </a:p>
        </p:txBody>
      </p:sp>
      <p:pic>
        <p:nvPicPr>
          <p:cNvPr id="8" name="Picture Placeholder 7" descr="A picture containing fence, building, wire&#10;&#10;Description automatically generated">
            <a:extLst>
              <a:ext uri="{FF2B5EF4-FFF2-40B4-BE49-F238E27FC236}">
                <a16:creationId xmlns:a16="http://schemas.microsoft.com/office/drawing/2014/main" id="{6310A1BE-CDFC-4431-B096-18B94D109D78}"/>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26809" r="26809"/>
          <a:stretch>
            <a:fillRect/>
          </a:stretch>
        </p:blipFill>
        <p:spPr>
          <a:xfrm>
            <a:off x="340706" y="1097280"/>
            <a:ext cx="4459894" cy="4206240"/>
          </a:xfrm>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CF01-679F-4BB6-A4A1-E57D0E1FB564}"/>
              </a:ext>
            </a:extLst>
          </p:cNvPr>
          <p:cNvSpPr>
            <a:spLocks noGrp="1"/>
          </p:cNvSpPr>
          <p:nvPr>
            <p:ph type="title"/>
          </p:nvPr>
        </p:nvSpPr>
        <p:spPr>
          <a:xfrm>
            <a:off x="457200" y="320040"/>
            <a:ext cx="7239000" cy="1661160"/>
          </a:xfrm>
        </p:spPr>
        <p:txBody>
          <a:bodyPr>
            <a:normAutofit fontScale="90000"/>
          </a:bodyPr>
          <a:lstStyle/>
          <a:p>
            <a:r>
              <a:rPr lang="en-US" dirty="0"/>
              <a:t>advise on removability and potential relief in removal proceeding</a:t>
            </a:r>
          </a:p>
        </p:txBody>
      </p:sp>
      <p:sp>
        <p:nvSpPr>
          <p:cNvPr id="3" name="Content Placeholder 2">
            <a:extLst>
              <a:ext uri="{FF2B5EF4-FFF2-40B4-BE49-F238E27FC236}">
                <a16:creationId xmlns:a16="http://schemas.microsoft.com/office/drawing/2014/main" id="{2686C3F2-9031-4561-80D4-548134CAF357}"/>
              </a:ext>
            </a:extLst>
          </p:cNvPr>
          <p:cNvSpPr>
            <a:spLocks noGrp="1"/>
          </p:cNvSpPr>
          <p:nvPr>
            <p:ph idx="1"/>
          </p:nvPr>
        </p:nvSpPr>
        <p:spPr/>
        <p:txBody>
          <a:bodyPr>
            <a:normAutofit/>
          </a:bodyPr>
          <a:lstStyle/>
          <a:p>
            <a:endParaRPr lang="en-US" dirty="0"/>
          </a:p>
          <a:p>
            <a:r>
              <a:rPr lang="en-US" i="1" dirty="0"/>
              <a:t>Padilla</a:t>
            </a:r>
            <a:r>
              <a:rPr lang="en-US" dirty="0"/>
              <a:t> explicitly references eligibility for relief in removal proceeding.</a:t>
            </a:r>
          </a:p>
          <a:p>
            <a:r>
              <a:rPr lang="en-US" dirty="0"/>
              <a:t>Nearly all forms of relief exclude eligibility for those convicted of certain offenses. In many cases, it is succinct and straightforward when conviction will disqualify relief.</a:t>
            </a:r>
          </a:p>
          <a:p>
            <a:r>
              <a:rPr lang="en-US" dirty="0">
                <a:highlight>
                  <a:srgbClr val="FFFF00"/>
                </a:highlight>
              </a:rPr>
              <a:t>Your Job:</a:t>
            </a:r>
            <a:r>
              <a:rPr lang="en-US" dirty="0"/>
              <a:t> Research potential relief eligibility to see how conviction will affect it.</a:t>
            </a:r>
          </a:p>
          <a:p>
            <a:endParaRPr lang="en-US" dirty="0"/>
          </a:p>
          <a:p>
            <a:endParaRPr lang="en-US" dirty="0"/>
          </a:p>
        </p:txBody>
      </p:sp>
    </p:spTree>
    <p:extLst>
      <p:ext uri="{BB962C8B-B14F-4D97-AF65-F5344CB8AC3E}">
        <p14:creationId xmlns:p14="http://schemas.microsoft.com/office/powerpoint/2010/main" val="1666794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21B9-D3E0-46D1-9E06-0C50A31F5F1F}"/>
              </a:ext>
            </a:extLst>
          </p:cNvPr>
          <p:cNvSpPr>
            <a:spLocks noGrp="1"/>
          </p:cNvSpPr>
          <p:nvPr>
            <p:ph type="title"/>
          </p:nvPr>
        </p:nvSpPr>
        <p:spPr>
          <a:xfrm>
            <a:off x="457200" y="320040"/>
            <a:ext cx="7239000" cy="1889760"/>
          </a:xfrm>
        </p:spPr>
        <p:txBody>
          <a:bodyPr>
            <a:normAutofit fontScale="90000"/>
          </a:bodyPr>
          <a:lstStyle/>
          <a:p>
            <a:pPr algn="ctr"/>
            <a:r>
              <a:rPr lang="en-US" dirty="0">
                <a:cs typeface="Calibri Light"/>
              </a:rPr>
              <a:t>Obtain immigration counsel's advice </a:t>
            </a:r>
            <a:r>
              <a:rPr lang="en-US" i="1" dirty="0">
                <a:cs typeface="Calibri Light"/>
              </a:rPr>
              <a:t>before </a:t>
            </a:r>
            <a:r>
              <a:rPr lang="en-US" dirty="0">
                <a:cs typeface="Calibri Light"/>
              </a:rPr>
              <a:t>advising defendant to accept plea bargain</a:t>
            </a:r>
            <a:endParaRPr lang="en-US" dirty="0"/>
          </a:p>
        </p:txBody>
      </p:sp>
      <p:sp>
        <p:nvSpPr>
          <p:cNvPr id="3" name="Content Placeholder 2">
            <a:extLst>
              <a:ext uri="{FF2B5EF4-FFF2-40B4-BE49-F238E27FC236}">
                <a16:creationId xmlns:a16="http://schemas.microsoft.com/office/drawing/2014/main" id="{2AC13ACD-1E8E-41BD-B99B-F1AD3A72AB80}"/>
              </a:ext>
            </a:extLst>
          </p:cNvPr>
          <p:cNvSpPr>
            <a:spLocks noGrp="1"/>
          </p:cNvSpPr>
          <p:nvPr>
            <p:ph idx="1"/>
          </p:nvPr>
        </p:nvSpPr>
        <p:spPr/>
        <p:txBody>
          <a:bodyPr>
            <a:normAutofit fontScale="92500" lnSpcReduction="20000"/>
          </a:bodyPr>
          <a:lstStyle/>
          <a:p>
            <a:endParaRPr lang="en-US" dirty="0"/>
          </a:p>
          <a:p>
            <a:endParaRPr lang="en-US" dirty="0"/>
          </a:p>
          <a:p>
            <a:pPr marL="0" indent="0">
              <a:buNone/>
            </a:pPr>
            <a:r>
              <a:rPr lang="en-US" sz="2800" dirty="0">
                <a:ea typeface="+mn-lt"/>
                <a:cs typeface="+mn-lt"/>
              </a:rPr>
              <a:t>1. Will the plea result in a removal proceeding?</a:t>
            </a:r>
            <a:endParaRPr lang="en-US" sz="2800" dirty="0">
              <a:cs typeface="Calibri" panose="020F0502020204030204"/>
            </a:endParaRPr>
          </a:p>
          <a:p>
            <a:pPr marL="0" indent="0">
              <a:buNone/>
            </a:pPr>
            <a:r>
              <a:rPr lang="en-US" sz="2800" dirty="0">
                <a:ea typeface="+mn-lt"/>
                <a:cs typeface="+mn-lt"/>
              </a:rPr>
              <a:t>2. Will the plea disqualify your client from applying for relief in the removal proceeding?</a:t>
            </a:r>
            <a:endParaRPr lang="en-US" sz="2800" dirty="0">
              <a:cs typeface="Calibri"/>
            </a:endParaRPr>
          </a:p>
          <a:p>
            <a:pPr marL="0" indent="0">
              <a:buNone/>
            </a:pPr>
            <a:r>
              <a:rPr lang="en-US" sz="2800" dirty="0">
                <a:ea typeface="+mn-lt"/>
                <a:cs typeface="+mn-lt"/>
              </a:rPr>
              <a:t>3. Will the plea result in your client being placed into immigration custody? </a:t>
            </a:r>
            <a:r>
              <a:rPr lang="en-US" sz="2800" i="1" dirty="0">
                <a:ea typeface="+mn-lt"/>
                <a:cs typeface="+mn-lt"/>
              </a:rPr>
              <a:t>See </a:t>
            </a:r>
            <a:r>
              <a:rPr lang="en-US" sz="2800" dirty="0">
                <a:ea typeface="+mn-lt"/>
                <a:cs typeface="+mn-lt"/>
              </a:rPr>
              <a:t>8 U.S.C. sect. 1226(c)—mandatory immigration detention.</a:t>
            </a:r>
            <a:endParaRPr lang="en-US" sz="2800" dirty="0">
              <a:cs typeface="Calibri" panose="020F0502020204030204"/>
            </a:endParaRPr>
          </a:p>
          <a:p>
            <a:pPr marL="0" indent="0">
              <a:buNone/>
            </a:pPr>
            <a:r>
              <a:rPr lang="en-US" sz="2800" dirty="0">
                <a:ea typeface="+mn-lt"/>
                <a:cs typeface="+mn-lt"/>
              </a:rPr>
              <a:t>4. Will the plea affect your client’s ability to travel?</a:t>
            </a:r>
          </a:p>
          <a:p>
            <a:pPr marL="0" indent="0">
              <a:buNone/>
            </a:pPr>
            <a:r>
              <a:rPr lang="en-US" sz="2800" dirty="0">
                <a:ea typeface="+mn-lt"/>
                <a:cs typeface="+mn-lt"/>
              </a:rPr>
              <a:t>5. Will the plea affect your client’s eligibility to naturalize?</a:t>
            </a:r>
            <a:endParaRPr lang="en-US" sz="2800" dirty="0">
              <a:cs typeface="Calibri"/>
            </a:endParaRPr>
          </a:p>
          <a:p>
            <a:endParaRPr lang="en-US" dirty="0"/>
          </a:p>
        </p:txBody>
      </p:sp>
    </p:spTree>
    <p:extLst>
      <p:ext uri="{BB962C8B-B14F-4D97-AF65-F5344CB8AC3E}">
        <p14:creationId xmlns:p14="http://schemas.microsoft.com/office/powerpoint/2010/main" val="2510961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rgbClr val="00B050"/>
                </a:solidFill>
              </a:rPr>
              <a:t>SUPREME COURT</a:t>
            </a:r>
          </a:p>
        </p:txBody>
      </p:sp>
      <p:sp>
        <p:nvSpPr>
          <p:cNvPr id="3" name="Content Placeholder 2"/>
          <p:cNvSpPr>
            <a:spLocks noGrp="1"/>
          </p:cNvSpPr>
          <p:nvPr>
            <p:ph sz="half" idx="4294967295"/>
          </p:nvPr>
        </p:nvSpPr>
        <p:spPr>
          <a:xfrm>
            <a:off x="0" y="1447800"/>
            <a:ext cx="8001000" cy="5257800"/>
          </a:xfrm>
        </p:spPr>
        <p:txBody>
          <a:bodyPr>
            <a:noAutofit/>
          </a:bodyPr>
          <a:lstStyle/>
          <a:p>
            <a:pPr>
              <a:buNone/>
            </a:pPr>
            <a:endParaRPr lang="en-US" sz="2400" dirty="0"/>
          </a:p>
          <a:p>
            <a:pPr>
              <a:buNone/>
            </a:pPr>
            <a:endParaRPr lang="en-US" sz="2400" dirty="0"/>
          </a:p>
          <a:p>
            <a:pPr>
              <a:buNone/>
            </a:pPr>
            <a:r>
              <a:rPr lang="en-US" sz="2400" dirty="0"/>
              <a:t>		</a:t>
            </a:r>
            <a:r>
              <a:rPr lang="en-US" sz="2800" i="1" dirty="0">
                <a:highlight>
                  <a:srgbClr val="FFFF00"/>
                </a:highlight>
              </a:rPr>
              <a:t>Padilla’s</a:t>
            </a:r>
            <a:r>
              <a:rPr lang="en-US" sz="2800" dirty="0">
                <a:highlight>
                  <a:srgbClr val="FFFF00"/>
                </a:highlight>
              </a:rPr>
              <a:t> holding is </a:t>
            </a:r>
            <a:r>
              <a:rPr lang="en-US" sz="2800" b="1" dirty="0">
                <a:highlight>
                  <a:srgbClr val="FFFF00"/>
                </a:highlight>
              </a:rPr>
              <a:t>not retroactive </a:t>
            </a:r>
            <a:r>
              <a:rPr lang="en-US" sz="2800" dirty="0">
                <a:highlight>
                  <a:srgbClr val="FFFF00"/>
                </a:highlight>
              </a:rPr>
              <a:t>to convictions that became final before its publication (March 31, 2010).</a:t>
            </a:r>
            <a:r>
              <a:rPr lang="en-US" sz="2800" dirty="0"/>
              <a:t>  </a:t>
            </a:r>
          </a:p>
          <a:p>
            <a:pPr>
              <a:buNone/>
            </a:pPr>
            <a:r>
              <a:rPr lang="en-US" sz="2800" dirty="0"/>
              <a:t> 	</a:t>
            </a:r>
            <a:r>
              <a:rPr lang="en-US" sz="2800" b="1" i="1" dirty="0" err="1"/>
              <a:t>Chaidez</a:t>
            </a:r>
            <a:r>
              <a:rPr lang="en-US" sz="2800" b="1" i="1" dirty="0"/>
              <a:t> v. United States, </a:t>
            </a:r>
            <a:r>
              <a:rPr lang="en-US" sz="2800" b="1" dirty="0"/>
              <a:t>133 S. Ct. 1103 </a:t>
            </a:r>
            <a:r>
              <a:rPr lang="en-US" sz="2800" b="1" dirty="0">
                <a:solidFill>
                  <a:srgbClr val="000000"/>
                </a:solidFill>
              </a:rPr>
              <a:t>at 1112</a:t>
            </a:r>
            <a:r>
              <a:rPr lang="en-US" sz="2800" b="1" i="1" dirty="0"/>
              <a:t> </a:t>
            </a:r>
            <a:r>
              <a:rPr lang="en-US" sz="2800" b="1" dirty="0"/>
              <a:t>(2013). </a:t>
            </a:r>
            <a:endParaRPr lang="en-US" sz="2800" b="1" dirty="0">
              <a:latin typeface="Calibri" pitchFamily="34" charset="0"/>
            </a:endParaRPr>
          </a:p>
          <a:p>
            <a:endParaRPr lang="en-US" sz="2800" dirty="0">
              <a:latin typeface="Calibri" pitchFamily="34" charset="0"/>
            </a:endParaRPr>
          </a:p>
        </p:txBody>
      </p:sp>
    </p:spTree>
    <p:extLst>
      <p:ext uri="{BB962C8B-B14F-4D97-AF65-F5344CB8AC3E}">
        <p14:creationId xmlns:p14="http://schemas.microsoft.com/office/powerpoint/2010/main" val="2835549950"/>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rgbClr val="00B050"/>
                </a:solidFill>
              </a:rPr>
              <a:t>SUPREME COURT</a:t>
            </a:r>
          </a:p>
        </p:txBody>
      </p:sp>
      <p:sp>
        <p:nvSpPr>
          <p:cNvPr id="3" name="Content Placeholder 2"/>
          <p:cNvSpPr>
            <a:spLocks noGrp="1"/>
          </p:cNvSpPr>
          <p:nvPr>
            <p:ph sz="half" idx="4294967295"/>
          </p:nvPr>
        </p:nvSpPr>
        <p:spPr>
          <a:xfrm>
            <a:off x="0" y="1447800"/>
            <a:ext cx="8001000" cy="5257800"/>
          </a:xfrm>
        </p:spPr>
        <p:txBody>
          <a:bodyPr>
            <a:noAutofit/>
          </a:bodyPr>
          <a:lstStyle/>
          <a:p>
            <a:pPr>
              <a:buNone/>
            </a:pPr>
            <a:endParaRPr lang="en-US" sz="2400" dirty="0"/>
          </a:p>
          <a:p>
            <a:pPr>
              <a:buNone/>
            </a:pPr>
            <a:r>
              <a:rPr lang="en-US" sz="2400" dirty="0"/>
              <a:t>		</a:t>
            </a:r>
          </a:p>
          <a:p>
            <a:pPr>
              <a:buNone/>
            </a:pPr>
            <a:r>
              <a:rPr lang="en-US" sz="2400" i="1" dirty="0"/>
              <a:t>		</a:t>
            </a:r>
            <a:r>
              <a:rPr lang="en-US" sz="2800" b="1" i="1" dirty="0">
                <a:highlight>
                  <a:srgbClr val="FFFF00"/>
                </a:highlight>
              </a:rPr>
              <a:t>However</a:t>
            </a:r>
            <a:r>
              <a:rPr lang="en-US" sz="2800" i="1" dirty="0">
                <a:highlight>
                  <a:srgbClr val="FFFF00"/>
                </a:highlight>
              </a:rPr>
              <a:t>, </a:t>
            </a:r>
            <a:r>
              <a:rPr lang="en-US" sz="2800" dirty="0">
                <a:highlight>
                  <a:srgbClr val="FFFF00"/>
                </a:highlight>
              </a:rPr>
              <a:t>Counsel may be ineffective for rendering affirmative misadvise to the client, in accordance with state precedent, </a:t>
            </a:r>
            <a:r>
              <a:rPr lang="en-US" sz="2800" b="1" dirty="0">
                <a:solidFill>
                  <a:srgbClr val="FF0000"/>
                </a:solidFill>
                <a:highlight>
                  <a:srgbClr val="FFFF00"/>
                </a:highlight>
              </a:rPr>
              <a:t>regardless of when </a:t>
            </a:r>
            <a:r>
              <a:rPr lang="en-US" sz="2800" dirty="0">
                <a:highlight>
                  <a:srgbClr val="FFFF00"/>
                </a:highlight>
              </a:rPr>
              <a:t>the affirmative </a:t>
            </a:r>
            <a:r>
              <a:rPr lang="en-US" sz="2800" dirty="0" err="1">
                <a:highlight>
                  <a:srgbClr val="FFFF00"/>
                </a:highlight>
              </a:rPr>
              <a:t>misadvice</a:t>
            </a:r>
            <a:r>
              <a:rPr lang="en-US" sz="2800" dirty="0">
                <a:highlight>
                  <a:srgbClr val="FFFF00"/>
                </a:highlight>
              </a:rPr>
              <a:t> was given.</a:t>
            </a:r>
          </a:p>
          <a:p>
            <a:pPr>
              <a:buNone/>
            </a:pPr>
            <a:endParaRPr lang="en-US" sz="2800" dirty="0">
              <a:highlight>
                <a:srgbClr val="FFFF00"/>
              </a:highlight>
            </a:endParaRPr>
          </a:p>
          <a:p>
            <a:pPr>
              <a:buNone/>
            </a:pPr>
            <a:r>
              <a:rPr lang="en-US" sz="2800" dirty="0"/>
              <a:t> 	</a:t>
            </a:r>
            <a:r>
              <a:rPr lang="en-US" sz="2800" b="1" i="1" dirty="0" err="1"/>
              <a:t>Chaidez</a:t>
            </a:r>
            <a:r>
              <a:rPr lang="en-US" sz="2800" b="1" i="1" dirty="0"/>
              <a:t> v. United States, </a:t>
            </a:r>
            <a:r>
              <a:rPr lang="en-US" sz="2800" b="1" dirty="0"/>
              <a:t>133 S. Ct. 1103</a:t>
            </a:r>
            <a:r>
              <a:rPr lang="en-US" sz="2800" b="1" i="1" dirty="0"/>
              <a:t> </a:t>
            </a:r>
            <a:r>
              <a:rPr lang="en-US" sz="2800" b="1" dirty="0"/>
              <a:t>(2013). </a:t>
            </a:r>
            <a:endParaRPr lang="en-US" sz="2800" b="1" dirty="0">
              <a:latin typeface="Calibri" pitchFamily="34" charset="0"/>
            </a:endParaRPr>
          </a:p>
          <a:p>
            <a:endParaRPr lang="en-US" sz="2800" dirty="0">
              <a:latin typeface="Calibri" pitchFamily="34" charset="0"/>
            </a:endParaRPr>
          </a:p>
        </p:txBody>
      </p:sp>
    </p:spTree>
    <p:extLst>
      <p:ext uri="{BB962C8B-B14F-4D97-AF65-F5344CB8AC3E}">
        <p14:creationId xmlns:p14="http://schemas.microsoft.com/office/powerpoint/2010/main" val="2848516454"/>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676400"/>
          </a:xfrm>
        </p:spPr>
        <p:txBody>
          <a:bodyPr>
            <a:normAutofit/>
          </a:bodyPr>
          <a:lstStyle/>
          <a:p>
            <a:r>
              <a:rPr lang="en-US" sz="4800" dirty="0">
                <a:solidFill>
                  <a:srgbClr val="C00000"/>
                </a:solidFill>
              </a:rPr>
              <a:t>Texas law on </a:t>
            </a:r>
            <a:r>
              <a:rPr lang="en-US" sz="4800" dirty="0" err="1">
                <a:solidFill>
                  <a:srgbClr val="C00000"/>
                </a:solidFill>
              </a:rPr>
              <a:t>misadvice</a:t>
            </a:r>
            <a:endParaRPr lang="en-US" sz="4800" dirty="0">
              <a:solidFill>
                <a:srgbClr val="C00000"/>
              </a:solidFill>
            </a:endParaRPr>
          </a:p>
        </p:txBody>
      </p:sp>
      <p:sp>
        <p:nvSpPr>
          <p:cNvPr id="3" name="Content Placeholder 2"/>
          <p:cNvSpPr>
            <a:spLocks noGrp="1"/>
          </p:cNvSpPr>
          <p:nvPr>
            <p:ph sz="half" idx="4294967295"/>
          </p:nvPr>
        </p:nvSpPr>
        <p:spPr>
          <a:xfrm>
            <a:off x="0" y="1676400"/>
            <a:ext cx="8001000" cy="5029200"/>
          </a:xfrm>
        </p:spPr>
        <p:txBody>
          <a:bodyPr>
            <a:normAutofit/>
          </a:bodyPr>
          <a:lstStyle/>
          <a:p>
            <a:pPr marL="0" indent="0">
              <a:buNone/>
            </a:pPr>
            <a:endParaRPr lang="en-US" sz="4700" b="1" dirty="0"/>
          </a:p>
          <a:p>
            <a:pPr marL="0" indent="0">
              <a:buNone/>
            </a:pPr>
            <a:r>
              <a:rPr lang="en-US" sz="3600" dirty="0"/>
              <a:t>	Affirmative </a:t>
            </a:r>
            <a:r>
              <a:rPr lang="en-US" sz="3600" dirty="0" err="1"/>
              <a:t>misadvice</a:t>
            </a:r>
            <a:r>
              <a:rPr lang="en-US" sz="3600" dirty="0"/>
              <a:t> by counsel regarding a material issue that the plea hearing reflects was key to the defendant’s plea decision may constitute deficient performance.</a:t>
            </a:r>
            <a:r>
              <a:rPr lang="en-US" sz="3600" b="1" dirty="0"/>
              <a:t> </a:t>
            </a:r>
          </a:p>
          <a:p>
            <a:pPr marL="0" indent="0">
              <a:buNone/>
            </a:pPr>
            <a:r>
              <a:rPr lang="fi-FI" sz="3600" i="1" dirty="0"/>
              <a:t>	Ex </a:t>
            </a:r>
            <a:r>
              <a:rPr lang="fi-FI" sz="3600" i="1" dirty="0" err="1"/>
              <a:t>parte</a:t>
            </a:r>
            <a:r>
              <a:rPr lang="fi-FI" sz="3600" i="1" dirty="0"/>
              <a:t> </a:t>
            </a:r>
            <a:r>
              <a:rPr lang="fi-FI" sz="3600" i="1" dirty="0" err="1"/>
              <a:t>Arjona</a:t>
            </a:r>
            <a:r>
              <a:rPr lang="fi-FI" sz="3600" dirty="0"/>
              <a:t>, 402 S.W.3d 312 (Tex. </a:t>
            </a:r>
            <a:r>
              <a:rPr lang="fi-FI" sz="3600" dirty="0" err="1"/>
              <a:t>App</a:t>
            </a:r>
            <a:r>
              <a:rPr lang="fi-FI" sz="3600" dirty="0"/>
              <a:t>. – </a:t>
            </a:r>
            <a:r>
              <a:rPr lang="fi-FI" sz="3600" dirty="0" err="1"/>
              <a:t>Beaumont</a:t>
            </a:r>
            <a:r>
              <a:rPr lang="fi-FI" sz="3600" dirty="0"/>
              <a:t> 2013).</a:t>
            </a:r>
            <a:endParaRPr lang="en-US" sz="3600" dirty="0"/>
          </a:p>
          <a:p>
            <a:pPr marL="0" indent="0">
              <a:buNone/>
            </a:pPr>
            <a:endParaRPr lang="en-US" sz="3600" dirty="0"/>
          </a:p>
          <a:p>
            <a:pPr marL="0" indent="0">
              <a:buNone/>
            </a:pPr>
            <a:endParaRPr lang="en-US" sz="47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3195874595"/>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7779E0-664E-4520-A921-09DD598C2622}"/>
              </a:ext>
            </a:extLst>
          </p:cNvPr>
          <p:cNvSpPr>
            <a:spLocks noGrp="1"/>
          </p:cNvSpPr>
          <p:nvPr>
            <p:ph type="title"/>
          </p:nvPr>
        </p:nvSpPr>
        <p:spPr/>
        <p:txBody>
          <a:bodyPr/>
          <a:lstStyle/>
          <a:p>
            <a:pPr algn="ctr"/>
            <a:r>
              <a:rPr lang="en-US" dirty="0"/>
              <a:t>Showing prejudice</a:t>
            </a:r>
          </a:p>
        </p:txBody>
      </p:sp>
      <p:sp>
        <p:nvSpPr>
          <p:cNvPr id="4" name="Content Placeholder 3">
            <a:extLst>
              <a:ext uri="{FF2B5EF4-FFF2-40B4-BE49-F238E27FC236}">
                <a16:creationId xmlns:a16="http://schemas.microsoft.com/office/drawing/2014/main" id="{12207670-A5CB-44AF-819B-FE37FD3CB9B4}"/>
              </a:ext>
            </a:extLst>
          </p:cNvPr>
          <p:cNvSpPr>
            <a:spLocks noGrp="1"/>
          </p:cNvSpPr>
          <p:nvPr>
            <p:ph idx="1"/>
          </p:nvPr>
        </p:nvSpPr>
        <p:spPr/>
        <p:txBody>
          <a:bodyPr>
            <a:normAutofit lnSpcReduction="10000"/>
          </a:bodyPr>
          <a:lstStyle/>
          <a:p>
            <a:r>
              <a:rPr lang="en-US" i="1" dirty="0"/>
              <a:t>Lee v. U.S.</a:t>
            </a:r>
            <a:r>
              <a:rPr lang="en-US" dirty="0"/>
              <a:t>, 137 </a:t>
            </a:r>
            <a:r>
              <a:rPr lang="en-US" dirty="0" err="1"/>
              <a:t>S.Ct</a:t>
            </a:r>
            <a:r>
              <a:rPr lang="en-US" dirty="0"/>
              <a:t>. 1958 (2017)—</a:t>
            </a:r>
            <a:r>
              <a:rPr lang="en-US" dirty="0">
                <a:highlight>
                  <a:srgbClr val="FFFF00"/>
                </a:highlight>
              </a:rPr>
              <a:t>REQUIRED READING!!!</a:t>
            </a:r>
          </a:p>
          <a:p>
            <a:r>
              <a:rPr lang="en-US" dirty="0"/>
              <a:t>Counsel advised Defendant not to go to trial.</a:t>
            </a:r>
          </a:p>
          <a:p>
            <a:pPr lvl="1"/>
            <a:r>
              <a:rPr lang="en-US" dirty="0"/>
              <a:t>The lower courts found no rational person would have gone to trial—sure prolonged detention and removal.</a:t>
            </a:r>
          </a:p>
          <a:p>
            <a:r>
              <a:rPr lang="en-US" dirty="0"/>
              <a:t>  SCOTUS: Prejudice is the denial of the judicial proceeding to which Defendant had a right</a:t>
            </a:r>
          </a:p>
          <a:p>
            <a:r>
              <a:rPr lang="en-US" dirty="0"/>
              <a:t>NOT NECESSARY TO SHOW DEFENDANT WOULD HAVE BEEN BETTER OFF GOING TO TRIAL. </a:t>
            </a:r>
          </a:p>
          <a:p>
            <a:endParaRPr lang="en-US" dirty="0"/>
          </a:p>
          <a:p>
            <a:endParaRPr lang="en-US" dirty="0"/>
          </a:p>
        </p:txBody>
      </p:sp>
    </p:spTree>
    <p:extLst>
      <p:ext uri="{BB962C8B-B14F-4D97-AF65-F5344CB8AC3E}">
        <p14:creationId xmlns:p14="http://schemas.microsoft.com/office/powerpoint/2010/main" val="345735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3A676-AB9A-4C52-8F6D-A16A842FC661}"/>
              </a:ext>
            </a:extLst>
          </p:cNvPr>
          <p:cNvSpPr>
            <a:spLocks noGrp="1"/>
          </p:cNvSpPr>
          <p:nvPr>
            <p:ph type="title"/>
          </p:nvPr>
        </p:nvSpPr>
        <p:spPr/>
        <p:txBody>
          <a:bodyPr/>
          <a:lstStyle/>
          <a:p>
            <a:pPr algn="ctr"/>
            <a:r>
              <a:rPr lang="en-US" i="1" dirty="0"/>
              <a:t>LEE V. </a:t>
            </a:r>
            <a:r>
              <a:rPr lang="en-US" i="1" dirty="0" err="1"/>
              <a:t>u.s.</a:t>
            </a:r>
            <a:r>
              <a:rPr lang="en-US" dirty="0"/>
              <a:t>, CONT’D</a:t>
            </a:r>
          </a:p>
        </p:txBody>
      </p:sp>
      <p:sp>
        <p:nvSpPr>
          <p:cNvPr id="3" name="Content Placeholder 2">
            <a:extLst>
              <a:ext uri="{FF2B5EF4-FFF2-40B4-BE49-F238E27FC236}">
                <a16:creationId xmlns:a16="http://schemas.microsoft.com/office/drawing/2014/main" id="{E66EF79B-49D9-4683-916F-2443E8366EA8}"/>
              </a:ext>
            </a:extLst>
          </p:cNvPr>
          <p:cNvSpPr>
            <a:spLocks noGrp="1"/>
          </p:cNvSpPr>
          <p:nvPr>
            <p:ph idx="1"/>
          </p:nvPr>
        </p:nvSpPr>
        <p:spPr/>
        <p:txBody>
          <a:bodyPr>
            <a:normAutofit fontScale="92500" lnSpcReduction="20000"/>
          </a:bodyPr>
          <a:lstStyle/>
          <a:p>
            <a:r>
              <a:rPr lang="en-US" dirty="0"/>
              <a:t>Do not ask how a hypothetical trial would have played out.</a:t>
            </a:r>
          </a:p>
          <a:p>
            <a:r>
              <a:rPr lang="en-US" dirty="0"/>
              <a:t>Rather, the question is whether a Defendant properly advised would have opted for trial.</a:t>
            </a:r>
          </a:p>
          <a:p>
            <a:r>
              <a:rPr lang="en-US" dirty="0"/>
              <a:t>Immigrant Defendants </a:t>
            </a:r>
            <a:r>
              <a:rPr lang="en-US" b="1" dirty="0"/>
              <a:t>may</a:t>
            </a:r>
            <a:r>
              <a:rPr lang="en-US" dirty="0"/>
              <a:t> choose risky trials in the hope of avoiding deportation.</a:t>
            </a:r>
          </a:p>
          <a:p>
            <a:r>
              <a:rPr lang="en-US" dirty="0"/>
              <a:t>Lee was prejudiced because he would have chosen trial if he knew he’d be subject to removal by accepting plea bargain, </a:t>
            </a:r>
            <a:r>
              <a:rPr lang="en-US" b="1" dirty="0"/>
              <a:t>irrespective of probability of conviction.</a:t>
            </a:r>
          </a:p>
          <a:p>
            <a:r>
              <a:rPr lang="en-US" b="0" i="0" dirty="0">
                <a:solidFill>
                  <a:srgbClr val="3D3D3D"/>
                </a:solidFill>
                <a:effectLst/>
                <a:latin typeface="Source Sans Pro" panose="020B0503030403020204" pitchFamily="34" charset="0"/>
              </a:rPr>
              <a:t>“He says he accordingly would have rejected any plea leading to deportation—even if it shaved off prison time—in favor of throwing a “Hail Mary” at trial”</a:t>
            </a:r>
            <a:endParaRPr lang="en-US" dirty="0"/>
          </a:p>
        </p:txBody>
      </p:sp>
    </p:spTree>
    <p:extLst>
      <p:ext uri="{BB962C8B-B14F-4D97-AF65-F5344CB8AC3E}">
        <p14:creationId xmlns:p14="http://schemas.microsoft.com/office/powerpoint/2010/main" val="2383926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89FA45-44D8-49E1-97EC-410B185F7A5C}"/>
              </a:ext>
            </a:extLst>
          </p:cNvPr>
          <p:cNvSpPr>
            <a:spLocks noGrp="1"/>
          </p:cNvSpPr>
          <p:nvPr>
            <p:ph type="title"/>
          </p:nvPr>
        </p:nvSpPr>
        <p:spPr/>
        <p:txBody>
          <a:bodyPr/>
          <a:lstStyle/>
          <a:p>
            <a:pPr algn="ctr"/>
            <a:r>
              <a:rPr lang="en-US" dirty="0"/>
              <a:t>Filing the writ</a:t>
            </a:r>
          </a:p>
        </p:txBody>
      </p:sp>
      <p:sp>
        <p:nvSpPr>
          <p:cNvPr id="5" name="Content Placeholder 4">
            <a:extLst>
              <a:ext uri="{FF2B5EF4-FFF2-40B4-BE49-F238E27FC236}">
                <a16:creationId xmlns:a16="http://schemas.microsoft.com/office/drawing/2014/main" id="{63ADDFE6-05C2-4EA7-B5D0-4C79789D0D64}"/>
              </a:ext>
            </a:extLst>
          </p:cNvPr>
          <p:cNvSpPr>
            <a:spLocks noGrp="1"/>
          </p:cNvSpPr>
          <p:nvPr>
            <p:ph idx="1"/>
          </p:nvPr>
        </p:nvSpPr>
        <p:spPr/>
        <p:txBody>
          <a:bodyPr/>
          <a:lstStyle/>
          <a:p>
            <a:r>
              <a:rPr lang="en-US" dirty="0"/>
              <a:t>Affidavit from immigration attorney who practices removal defense</a:t>
            </a:r>
          </a:p>
          <a:p>
            <a:pPr lvl="1"/>
            <a:r>
              <a:rPr lang="en-US" dirty="0"/>
              <a:t>Not all immigration attorneys practice removal defense—only the insane ones. </a:t>
            </a:r>
          </a:p>
          <a:p>
            <a:pPr lvl="1"/>
            <a:r>
              <a:rPr lang="en-US" dirty="0"/>
              <a:t>Board certified by Texas Board of Legal Specialization in Immigration and Nationality Law.</a:t>
            </a:r>
          </a:p>
          <a:p>
            <a:r>
              <a:rPr lang="en-US" dirty="0"/>
              <a:t>If possible, obtain any immigration court rulings showing removal was a consequence of plea.</a:t>
            </a:r>
          </a:p>
        </p:txBody>
      </p:sp>
    </p:spTree>
    <p:extLst>
      <p:ext uri="{BB962C8B-B14F-4D97-AF65-F5344CB8AC3E}">
        <p14:creationId xmlns:p14="http://schemas.microsoft.com/office/powerpoint/2010/main" val="2199583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solidFill>
                  <a:srgbClr val="FF0000"/>
                </a:solidFill>
              </a:rPr>
              <a:t>We can divide everyone who is living in the U.S. into two categories:</a:t>
            </a:r>
          </a:p>
        </p:txBody>
      </p:sp>
      <p:sp>
        <p:nvSpPr>
          <p:cNvPr id="3" name="TextBox 2"/>
          <p:cNvSpPr txBox="1"/>
          <p:nvPr/>
        </p:nvSpPr>
        <p:spPr>
          <a:xfrm>
            <a:off x="457200" y="1676400"/>
            <a:ext cx="7336971" cy="4401205"/>
          </a:xfrm>
          <a:prstGeom prst="rect">
            <a:avLst/>
          </a:prstGeom>
          <a:noFill/>
        </p:spPr>
        <p:txBody>
          <a:bodyPr wrap="square" rtlCol="0">
            <a:spAutoFit/>
          </a:bodyPr>
          <a:lstStyle/>
          <a:p>
            <a:pPr marL="342900" indent="-342900">
              <a:buFont typeface="+mj-lt"/>
              <a:buAutoNum type="arabicPeriod"/>
            </a:pPr>
            <a:r>
              <a:rPr lang="en-US" sz="2800" dirty="0"/>
              <a:t>U.S. Citizens - a person who is born or naturalized in the U.S. or who acquires citizenship through a parent. U.S. Citizens are not removable, i.e. subject to deportation, as it would be a violation of the 8</a:t>
            </a:r>
            <a:r>
              <a:rPr lang="en-US" sz="2800" baseline="30000" dirty="0"/>
              <a:t>th</a:t>
            </a:r>
            <a:r>
              <a:rPr lang="en-US" sz="2800" dirty="0"/>
              <a:t> Amendment. </a:t>
            </a:r>
          </a:p>
          <a:p>
            <a:endParaRPr lang="en-US" sz="2800" dirty="0"/>
          </a:p>
          <a:p>
            <a:pPr marL="342900" indent="-342900">
              <a:buFont typeface="+mj-lt"/>
              <a:buAutoNum type="arabicPeriod"/>
            </a:pPr>
            <a:r>
              <a:rPr lang="en-US" sz="2800" dirty="0"/>
              <a:t>Noncitizens - or “alien” is any other person who does not fit within the definition of a U.S. citizen. </a:t>
            </a:r>
          </a:p>
        </p:txBody>
      </p:sp>
    </p:spTree>
    <p:extLst>
      <p:ext uri="{BB962C8B-B14F-4D97-AF65-F5344CB8AC3E}">
        <p14:creationId xmlns:p14="http://schemas.microsoft.com/office/powerpoint/2010/main" val="3601463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FF0000"/>
                </a:solidFill>
              </a:rPr>
              <a:t>Non-citizens can be divided into two categories:</a:t>
            </a:r>
          </a:p>
        </p:txBody>
      </p:sp>
      <p:sp>
        <p:nvSpPr>
          <p:cNvPr id="3" name="TextBox 2"/>
          <p:cNvSpPr txBox="1"/>
          <p:nvPr/>
        </p:nvSpPr>
        <p:spPr>
          <a:xfrm>
            <a:off x="381000" y="1600200"/>
            <a:ext cx="7377927" cy="5262979"/>
          </a:xfrm>
          <a:prstGeom prst="rect">
            <a:avLst/>
          </a:prstGeom>
          <a:noFill/>
        </p:spPr>
        <p:txBody>
          <a:bodyPr wrap="square" rtlCol="0">
            <a:spAutoFit/>
          </a:bodyPr>
          <a:lstStyle/>
          <a:p>
            <a:pPr marL="342900" indent="-342900">
              <a:buFont typeface="+mj-lt"/>
              <a:buAutoNum type="arabicPeriod"/>
            </a:pPr>
            <a:r>
              <a:rPr lang="en-US" sz="2400" dirty="0"/>
              <a:t>Lawful Permanent Residents (LPRs), are aliens who reside in the U.S. on a permanent basis (“green card holders”).  Many LPRs live in the U.S. for decades and never become U.S. citizens. However, unless an LPR becomes a U.S. citizen through naturalization or under a specific provision of the INA, he or she may become subject to removal from the U.S. </a:t>
            </a:r>
          </a:p>
          <a:p>
            <a:endParaRPr lang="en-US" sz="2400" dirty="0"/>
          </a:p>
          <a:p>
            <a:pPr marL="342900" indent="-342900">
              <a:buFont typeface="+mj-lt"/>
              <a:buAutoNum type="arabicPeriod"/>
            </a:pPr>
            <a:r>
              <a:rPr lang="en-US" sz="2400" dirty="0"/>
              <a:t>Non- Lawful Permanent Residents are aliens who are either in the United states legally in a temporary or “nonimmigrant” visa status, paroled in the U.S. for a specific purpose, or or living in the U.S. without any lawful status or parole. </a:t>
            </a:r>
          </a:p>
        </p:txBody>
      </p:sp>
    </p:spTree>
    <p:extLst>
      <p:ext uri="{BB962C8B-B14F-4D97-AF65-F5344CB8AC3E}">
        <p14:creationId xmlns:p14="http://schemas.microsoft.com/office/powerpoint/2010/main" val="1273286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508760"/>
          </a:xfrm>
        </p:spPr>
        <p:txBody>
          <a:bodyPr>
            <a:noAutofit/>
          </a:bodyPr>
          <a:lstStyle/>
          <a:p>
            <a:pPr algn="ctr"/>
            <a:r>
              <a:rPr lang="en-US" sz="4400" dirty="0">
                <a:solidFill>
                  <a:srgbClr val="FF0000"/>
                </a:solidFill>
              </a:rPr>
              <a:t>HERBERTO MEDELLIN U.S. Citizen? </a:t>
            </a:r>
          </a:p>
        </p:txBody>
      </p:sp>
      <p:pic>
        <p:nvPicPr>
          <p:cNvPr id="4" name="Picture 3" descr="Eres un Pendejo Pictu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995444"/>
            <a:ext cx="3644900" cy="4859867"/>
          </a:xfrm>
          <a:prstGeom prst="rect">
            <a:avLst/>
          </a:prstGeom>
        </p:spPr>
      </p:pic>
    </p:spTree>
    <p:extLst>
      <p:ext uri="{BB962C8B-B14F-4D97-AF65-F5344CB8AC3E}">
        <p14:creationId xmlns:p14="http://schemas.microsoft.com/office/powerpoint/2010/main" val="267594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371600"/>
          </a:xfrm>
        </p:spPr>
        <p:txBody>
          <a:bodyPr>
            <a:normAutofit fontScale="90000"/>
          </a:bodyPr>
          <a:lstStyle/>
          <a:p>
            <a:pPr algn="ctr"/>
            <a:r>
              <a:rPr lang="en-US" sz="4800" dirty="0">
                <a:solidFill>
                  <a:srgbClr val="C00000"/>
                </a:solidFill>
              </a:rPr>
              <a:t>“Conviction” defined:</a:t>
            </a:r>
          </a:p>
        </p:txBody>
      </p:sp>
      <p:sp>
        <p:nvSpPr>
          <p:cNvPr id="3" name="Content Placeholder 2"/>
          <p:cNvSpPr>
            <a:spLocks noGrp="1"/>
          </p:cNvSpPr>
          <p:nvPr>
            <p:ph sz="half" idx="4294967295"/>
          </p:nvPr>
        </p:nvSpPr>
        <p:spPr>
          <a:xfrm>
            <a:off x="0" y="1524000"/>
            <a:ext cx="8001000" cy="5181600"/>
          </a:xfrm>
        </p:spPr>
        <p:txBody>
          <a:bodyPr>
            <a:normAutofit fontScale="55000" lnSpcReduction="20000"/>
          </a:bodyPr>
          <a:lstStyle/>
          <a:p>
            <a:pPr marL="0" indent="0">
              <a:buNone/>
            </a:pPr>
            <a:endParaRPr lang="en-US" sz="4700" b="1" dirty="0"/>
          </a:p>
          <a:p>
            <a:r>
              <a:rPr lang="en-US" sz="4400" dirty="0"/>
              <a:t>	The term “conviction” means, with respect to an alien, a formal judgment of guilt of the alien entered by a court or, if adjudication of guilt has been withheld, where--</a:t>
            </a:r>
          </a:p>
          <a:p>
            <a:pPr marL="0" indent="0">
              <a:buNone/>
            </a:pPr>
            <a:endParaRPr lang="en-US" sz="4400" dirty="0"/>
          </a:p>
          <a:p>
            <a:r>
              <a:rPr lang="en-US" sz="4400" dirty="0"/>
              <a:t>       a judge or jury has found the alien guilty or the alien has entered a plea of guilty or nolo contendere or has admitted sufficient facts to warrant a finding of guilt, and</a:t>
            </a:r>
          </a:p>
          <a:p>
            <a:endParaRPr lang="en-US" sz="4400" dirty="0"/>
          </a:p>
          <a:p>
            <a:r>
              <a:rPr lang="en-US" sz="4400" b="1" dirty="0"/>
              <a:t>	</a:t>
            </a:r>
            <a:r>
              <a:rPr lang="en-US" sz="4400" dirty="0"/>
              <a:t>the judge has ordered some form of punishment, penalty, or restraint on the alien's liberty to be imposed.</a:t>
            </a:r>
          </a:p>
          <a:p>
            <a:endParaRPr lang="en-US" sz="4400" dirty="0"/>
          </a:p>
          <a:p>
            <a:r>
              <a:rPr lang="en-US" sz="4400" i="1" dirty="0"/>
              <a:t>    </a:t>
            </a:r>
            <a:r>
              <a:rPr lang="en-US" sz="4400" b="1" i="1" dirty="0"/>
              <a:t>    See</a:t>
            </a:r>
            <a:r>
              <a:rPr lang="en-US" sz="4400" b="1" dirty="0"/>
              <a:t> </a:t>
            </a:r>
            <a:r>
              <a:rPr lang="en-US" sz="4500" b="1" dirty="0"/>
              <a:t>8 USCS § 1101(a)(48)(A).</a:t>
            </a:r>
          </a:p>
          <a:p>
            <a:pPr marL="0" indent="0">
              <a:buNone/>
            </a:pPr>
            <a:endParaRPr lang="en-US" sz="4400" dirty="0"/>
          </a:p>
          <a:p>
            <a:pPr marL="0" indent="0">
              <a:buNone/>
            </a:pPr>
            <a:endParaRPr lang="en-US" sz="4400" dirty="0"/>
          </a:p>
          <a:p>
            <a:pPr marL="0" indent="0">
              <a:buNone/>
            </a:pPr>
            <a:endParaRPr lang="en-US" sz="44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19075344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dissolv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371600"/>
          </a:xfrm>
        </p:spPr>
        <p:txBody>
          <a:bodyPr>
            <a:normAutofit fontScale="90000"/>
          </a:bodyPr>
          <a:lstStyle/>
          <a:p>
            <a:pPr algn="ctr"/>
            <a:r>
              <a:rPr lang="en-US" sz="4800" dirty="0">
                <a:solidFill>
                  <a:srgbClr val="C00000"/>
                </a:solidFill>
              </a:rPr>
              <a:t>“CONVICTION” DEFINED</a:t>
            </a:r>
          </a:p>
        </p:txBody>
      </p:sp>
      <p:sp>
        <p:nvSpPr>
          <p:cNvPr id="3" name="Content Placeholder 2"/>
          <p:cNvSpPr>
            <a:spLocks noGrp="1"/>
          </p:cNvSpPr>
          <p:nvPr>
            <p:ph sz="half" idx="4294967295"/>
          </p:nvPr>
        </p:nvSpPr>
        <p:spPr>
          <a:xfrm>
            <a:off x="0" y="1524000"/>
            <a:ext cx="8001000" cy="5181600"/>
          </a:xfrm>
        </p:spPr>
        <p:txBody>
          <a:bodyPr>
            <a:normAutofit/>
          </a:bodyPr>
          <a:lstStyle/>
          <a:p>
            <a:pPr marL="0" indent="0">
              <a:buNone/>
            </a:pPr>
            <a:endParaRPr lang="en-US" sz="4700" b="1" dirty="0"/>
          </a:p>
          <a:p>
            <a:pPr marL="0" indent="0" algn="just">
              <a:buNone/>
            </a:pPr>
            <a:r>
              <a:rPr lang="en-US" sz="3200" dirty="0"/>
              <a:t>	A Texas deferred adjudication is considered a “conviction” for immigration purposes.</a:t>
            </a:r>
          </a:p>
          <a:p>
            <a:pPr marL="0" indent="0" algn="just">
              <a:buNone/>
            </a:pPr>
            <a:endParaRPr lang="en-US" sz="3200" dirty="0"/>
          </a:p>
          <a:p>
            <a:pPr marL="0" indent="0" algn="just">
              <a:buNone/>
            </a:pPr>
            <a:r>
              <a:rPr lang="en-US" sz="3200" dirty="0"/>
              <a:t>	A pretrial diversionary program that prevents a court ordered punishment is not a conviction.  </a:t>
            </a:r>
            <a:r>
              <a:rPr lang="en-US" sz="3200" dirty="0">
                <a:solidFill>
                  <a:srgbClr val="FF0000"/>
                </a:solidFill>
              </a:rPr>
              <a:t>Be careful with variants.</a:t>
            </a:r>
          </a:p>
          <a:p>
            <a:pPr marL="0" indent="0">
              <a:buNone/>
            </a:pPr>
            <a:endParaRPr lang="en-US" sz="3200" dirty="0"/>
          </a:p>
          <a:p>
            <a:pPr marL="0" indent="0">
              <a:buNone/>
            </a:pPr>
            <a:endParaRPr lang="en-US" sz="3200" dirty="0"/>
          </a:p>
          <a:p>
            <a:pPr marL="0" indent="0">
              <a:buNone/>
            </a:pPr>
            <a:endParaRPr lang="en-US" sz="4400" dirty="0"/>
          </a:p>
          <a:p>
            <a:pPr marL="0" indent="0">
              <a:buNone/>
            </a:pPr>
            <a:endParaRPr lang="en-US" sz="4400" dirty="0"/>
          </a:p>
          <a:p>
            <a:pPr marL="0" indent="0">
              <a:buNone/>
            </a:pPr>
            <a:endParaRPr lang="en-US" sz="44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60848943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371600"/>
          </a:xfrm>
        </p:spPr>
        <p:txBody>
          <a:bodyPr>
            <a:normAutofit fontScale="90000"/>
          </a:bodyPr>
          <a:lstStyle/>
          <a:p>
            <a:pPr algn="ctr"/>
            <a:r>
              <a:rPr lang="en-US" sz="4800" dirty="0">
                <a:solidFill>
                  <a:srgbClr val="C00000"/>
                </a:solidFill>
              </a:rPr>
              <a:t>“CONVICTION” DEFINED</a:t>
            </a:r>
          </a:p>
        </p:txBody>
      </p:sp>
      <p:sp>
        <p:nvSpPr>
          <p:cNvPr id="3" name="Content Placeholder 2"/>
          <p:cNvSpPr>
            <a:spLocks noGrp="1"/>
          </p:cNvSpPr>
          <p:nvPr>
            <p:ph sz="half" idx="4294967295"/>
          </p:nvPr>
        </p:nvSpPr>
        <p:spPr>
          <a:xfrm>
            <a:off x="0" y="1524000"/>
            <a:ext cx="8001000" cy="5181600"/>
          </a:xfrm>
        </p:spPr>
        <p:txBody>
          <a:bodyPr>
            <a:normAutofit/>
          </a:bodyPr>
          <a:lstStyle/>
          <a:p>
            <a:pPr marL="0" indent="0">
              <a:buNone/>
            </a:pPr>
            <a:endParaRPr lang="en-US" sz="4700" b="1" dirty="0"/>
          </a:p>
          <a:p>
            <a:pPr marL="0" indent="0" algn="just">
              <a:buNone/>
            </a:pPr>
            <a:r>
              <a:rPr lang="en-US" sz="3200" dirty="0"/>
              <a:t>	Board of Immigration Appeals Opinion about how a diversionary program was the equivalent of a “conviction” under immigration law.</a:t>
            </a:r>
            <a:endParaRPr lang="en-US" sz="3200" dirty="0">
              <a:solidFill>
                <a:srgbClr val="FF0000"/>
              </a:solidFill>
            </a:endParaRPr>
          </a:p>
          <a:p>
            <a:pPr marL="0" indent="0">
              <a:buNone/>
            </a:pPr>
            <a:endParaRPr lang="en-US" sz="3200" dirty="0"/>
          </a:p>
          <a:p>
            <a:pPr marL="0" indent="0">
              <a:buNone/>
            </a:pPr>
            <a:r>
              <a:rPr lang="en-US" sz="3200" dirty="0"/>
              <a:t>	</a:t>
            </a:r>
            <a:r>
              <a:rPr lang="pt-BR" sz="3200" i="1" dirty="0" err="1"/>
              <a:t>Matter</a:t>
            </a:r>
            <a:r>
              <a:rPr lang="pt-BR" sz="3200" i="1" dirty="0"/>
              <a:t> </a:t>
            </a:r>
            <a:r>
              <a:rPr lang="pt-BR" sz="3200" i="1" dirty="0" err="1"/>
              <a:t>of</a:t>
            </a:r>
            <a:r>
              <a:rPr lang="pt-BR" sz="3200" i="1" dirty="0"/>
              <a:t> Mohamed</a:t>
            </a:r>
            <a:r>
              <a:rPr lang="pt-BR" sz="3200" dirty="0"/>
              <a:t>, 27 I&amp;N Dec. 92 (BIA 2017).</a:t>
            </a:r>
            <a:endParaRPr lang="en-US" sz="3200" dirty="0"/>
          </a:p>
          <a:p>
            <a:pPr marL="0" indent="0">
              <a:buNone/>
            </a:pPr>
            <a:endParaRPr lang="en-US" sz="4400" dirty="0"/>
          </a:p>
          <a:p>
            <a:pPr marL="0" indent="0">
              <a:buNone/>
            </a:pPr>
            <a:endParaRPr lang="en-US" sz="4400" dirty="0"/>
          </a:p>
          <a:p>
            <a:pPr marL="0" indent="0">
              <a:buNone/>
            </a:pPr>
            <a:endParaRPr lang="en-US" sz="44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41930974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371600"/>
          </a:xfrm>
        </p:spPr>
        <p:txBody>
          <a:bodyPr>
            <a:normAutofit fontScale="90000"/>
          </a:bodyPr>
          <a:lstStyle/>
          <a:p>
            <a:pPr algn="ctr"/>
            <a:r>
              <a:rPr lang="en-US" sz="4800" dirty="0">
                <a:solidFill>
                  <a:srgbClr val="C00000"/>
                </a:solidFill>
              </a:rPr>
              <a:t>“CONVICTION” DEFINED</a:t>
            </a:r>
          </a:p>
        </p:txBody>
      </p:sp>
      <p:sp>
        <p:nvSpPr>
          <p:cNvPr id="3" name="Content Placeholder 2"/>
          <p:cNvSpPr>
            <a:spLocks noGrp="1"/>
          </p:cNvSpPr>
          <p:nvPr>
            <p:ph sz="half" idx="4294967295"/>
          </p:nvPr>
        </p:nvSpPr>
        <p:spPr>
          <a:xfrm>
            <a:off x="0" y="1524000"/>
            <a:ext cx="8001000" cy="5181600"/>
          </a:xfrm>
        </p:spPr>
        <p:txBody>
          <a:bodyPr>
            <a:normAutofit fontScale="92500" lnSpcReduction="20000"/>
          </a:bodyPr>
          <a:lstStyle/>
          <a:p>
            <a:pPr marL="0" indent="0">
              <a:buNone/>
            </a:pPr>
            <a:endParaRPr lang="en-US" sz="4700" b="1" dirty="0"/>
          </a:p>
          <a:p>
            <a:pPr marL="0" indent="0" algn="just">
              <a:buNone/>
            </a:pPr>
            <a:r>
              <a:rPr lang="en-US" sz="3200" dirty="0"/>
              <a:t>	(1) a respondent </a:t>
            </a:r>
            <a:r>
              <a:rPr lang="en-US" sz="3200" b="1" dirty="0"/>
              <a:t>admits sufficient facts to warrant a finding of guilt at the time of his entry into the agreement</a:t>
            </a:r>
            <a:r>
              <a:rPr lang="en-US" sz="3200" dirty="0"/>
              <a:t>, and </a:t>
            </a:r>
          </a:p>
          <a:p>
            <a:pPr marL="0" indent="0" algn="just">
              <a:buNone/>
            </a:pPr>
            <a:r>
              <a:rPr lang="en-US" sz="3200" dirty="0"/>
              <a:t>	(2) a judge </a:t>
            </a:r>
            <a:r>
              <a:rPr lang="en-US" sz="3200" b="1" dirty="0"/>
              <a:t>authorizes an agreement</a:t>
            </a:r>
            <a:r>
              <a:rPr lang="en-US" sz="3200" dirty="0"/>
              <a:t> ordering the respondent to participate in a </a:t>
            </a:r>
            <a:r>
              <a:rPr lang="en-US" sz="3200" b="1" dirty="0"/>
              <a:t>pretrial intervention program</a:t>
            </a:r>
            <a:r>
              <a:rPr lang="en-US" sz="3200" dirty="0"/>
              <a:t>, under which he is </a:t>
            </a:r>
            <a:r>
              <a:rPr lang="en-US" sz="3200" b="1" dirty="0"/>
              <a:t>required to complete community supervision and community service</a:t>
            </a:r>
            <a:r>
              <a:rPr lang="en-US" sz="3200" dirty="0"/>
              <a:t>, </a:t>
            </a:r>
            <a:r>
              <a:rPr lang="en-US" sz="3200" b="1" dirty="0"/>
              <a:t>pay fees and restitution</a:t>
            </a:r>
            <a:r>
              <a:rPr lang="en-US" sz="3200" dirty="0"/>
              <a:t>, and </a:t>
            </a:r>
            <a:r>
              <a:rPr lang="en-US" sz="3200" b="1" dirty="0"/>
              <a:t>comply with a no-contact order</a:t>
            </a:r>
            <a:r>
              <a:rPr lang="en-US" sz="3200" dirty="0"/>
              <a:t>. </a:t>
            </a:r>
          </a:p>
          <a:p>
            <a:pPr marL="0" indent="0">
              <a:buNone/>
            </a:pPr>
            <a:endParaRPr lang="en-US" sz="4400" dirty="0"/>
          </a:p>
          <a:p>
            <a:pPr marL="0" indent="0">
              <a:buNone/>
            </a:pPr>
            <a:endParaRPr lang="en-US" sz="4400" dirty="0"/>
          </a:p>
          <a:p>
            <a:pPr marL="0" indent="0">
              <a:buNone/>
            </a:pPr>
            <a:endParaRPr lang="en-US" sz="44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228673041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371600"/>
          </a:xfrm>
        </p:spPr>
        <p:txBody>
          <a:bodyPr>
            <a:normAutofit fontScale="90000"/>
          </a:bodyPr>
          <a:lstStyle/>
          <a:p>
            <a:pPr algn="ctr"/>
            <a:r>
              <a:rPr lang="en-US" sz="4800" dirty="0">
                <a:solidFill>
                  <a:srgbClr val="C00000"/>
                </a:solidFill>
              </a:rPr>
              <a:t>“CONVICTION” DEFINED</a:t>
            </a:r>
          </a:p>
        </p:txBody>
      </p:sp>
      <p:sp>
        <p:nvSpPr>
          <p:cNvPr id="3" name="Content Placeholder 2"/>
          <p:cNvSpPr>
            <a:spLocks noGrp="1"/>
          </p:cNvSpPr>
          <p:nvPr>
            <p:ph sz="half" idx="4294967295"/>
          </p:nvPr>
        </p:nvSpPr>
        <p:spPr>
          <a:xfrm>
            <a:off x="0" y="1524000"/>
            <a:ext cx="8001000" cy="5181600"/>
          </a:xfrm>
        </p:spPr>
        <p:txBody>
          <a:bodyPr>
            <a:normAutofit fontScale="92500" lnSpcReduction="10000"/>
          </a:bodyPr>
          <a:lstStyle/>
          <a:p>
            <a:pPr marL="0" indent="0">
              <a:buNone/>
            </a:pPr>
            <a:endParaRPr lang="en-US" sz="4700" b="1" dirty="0"/>
          </a:p>
          <a:p>
            <a:pPr marL="0" indent="0" algn="just">
              <a:buNone/>
            </a:pPr>
            <a:r>
              <a:rPr lang="en-US" sz="3200" dirty="0"/>
              <a:t>	“</a:t>
            </a:r>
            <a:r>
              <a:rPr lang="en-US" sz="2800" dirty="0"/>
              <a:t>I, ALI MOHAMED MOHAMED, hereby swear, under oath, that I am completely familiar with the indictment/charge in the above referenced cause number, if any, which is currently pending against me. I understand that I am charged with POSS CS PG 2 ˃= 400 G W/INTENT TO DELIVER. . . . I have read the charging instrument and my attorney has explained it to me and I committed each and every element alleged and have no defense in law. I swear, under oath, that I am guilty of the offense set out therein and all lesser included offenses charged against me.” </a:t>
            </a:r>
          </a:p>
          <a:p>
            <a:pPr marL="0" indent="0">
              <a:buNone/>
            </a:pPr>
            <a:endParaRPr lang="en-US" sz="4400" dirty="0"/>
          </a:p>
          <a:p>
            <a:pPr marL="0" indent="0">
              <a:buNone/>
            </a:pPr>
            <a:endParaRPr lang="en-US" sz="4400" dirty="0"/>
          </a:p>
          <a:p>
            <a:pPr marL="0" indent="0">
              <a:buNone/>
            </a:pPr>
            <a:endParaRPr lang="en-US" sz="44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16256745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371600"/>
          </a:xfrm>
        </p:spPr>
        <p:txBody>
          <a:bodyPr>
            <a:normAutofit fontScale="90000"/>
          </a:bodyPr>
          <a:lstStyle/>
          <a:p>
            <a:pPr algn="ctr"/>
            <a:r>
              <a:rPr lang="en-US" sz="4800" dirty="0">
                <a:solidFill>
                  <a:srgbClr val="C00000"/>
                </a:solidFill>
              </a:rPr>
              <a:t>diversionary programs</a:t>
            </a:r>
          </a:p>
        </p:txBody>
      </p:sp>
      <p:sp>
        <p:nvSpPr>
          <p:cNvPr id="3" name="Content Placeholder 2"/>
          <p:cNvSpPr>
            <a:spLocks noGrp="1"/>
          </p:cNvSpPr>
          <p:nvPr>
            <p:ph sz="half" idx="4294967295"/>
          </p:nvPr>
        </p:nvSpPr>
        <p:spPr>
          <a:xfrm>
            <a:off x="0" y="1524000"/>
            <a:ext cx="8001000" cy="5181600"/>
          </a:xfrm>
        </p:spPr>
        <p:txBody>
          <a:bodyPr>
            <a:normAutofit/>
          </a:bodyPr>
          <a:lstStyle/>
          <a:p>
            <a:pPr marL="0" indent="0">
              <a:buNone/>
            </a:pPr>
            <a:endParaRPr lang="en-US" sz="4700" b="1" dirty="0"/>
          </a:p>
          <a:p>
            <a:pPr marL="0" indent="0" algn="just">
              <a:buNone/>
            </a:pPr>
            <a:r>
              <a:rPr lang="en-US" sz="3200" dirty="0"/>
              <a:t>	1.	Avoid court intervention with 			punishment or fines;</a:t>
            </a:r>
          </a:p>
          <a:p>
            <a:pPr marL="0" indent="0" algn="just">
              <a:buNone/>
            </a:pPr>
            <a:r>
              <a:rPr lang="en-US" sz="3200" dirty="0"/>
              <a:t>	2. 	Avoid court monitoring;</a:t>
            </a:r>
          </a:p>
          <a:p>
            <a:pPr marL="0" indent="0">
              <a:buNone/>
            </a:pPr>
            <a:r>
              <a:rPr lang="en-US" sz="3200" dirty="0"/>
              <a:t>	3.	Avoid admissions, or signing 			“judicial” or other confessions.</a:t>
            </a:r>
          </a:p>
          <a:p>
            <a:pPr marL="0" indent="0">
              <a:buNone/>
            </a:pPr>
            <a:r>
              <a:rPr lang="en-US" sz="3200" dirty="0"/>
              <a:t>	4.	Could be used by IJ to deport.</a:t>
            </a:r>
          </a:p>
          <a:p>
            <a:pPr marL="0" indent="0">
              <a:buNone/>
            </a:pPr>
            <a:r>
              <a:rPr lang="en-US" sz="3200" dirty="0"/>
              <a:t>	5.	Questionnaire asks about 			involvement with program.</a:t>
            </a:r>
            <a:endParaRPr lang="en-US" sz="4400" dirty="0"/>
          </a:p>
          <a:p>
            <a:pPr marL="0" indent="0">
              <a:buNone/>
            </a:pPr>
            <a:endParaRPr lang="en-US" sz="4400" dirty="0"/>
          </a:p>
          <a:p>
            <a:pPr marL="0" indent="0">
              <a:buNone/>
            </a:pPr>
            <a:endParaRPr lang="en-US" sz="44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39979808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371600"/>
          </a:xfrm>
        </p:spPr>
        <p:txBody>
          <a:bodyPr>
            <a:normAutofit fontScale="90000"/>
          </a:bodyPr>
          <a:lstStyle/>
          <a:p>
            <a:pPr algn="ctr"/>
            <a:r>
              <a:rPr lang="en-US" sz="4800" dirty="0">
                <a:solidFill>
                  <a:srgbClr val="C00000"/>
                </a:solidFill>
              </a:rPr>
              <a:t>diversionary programs</a:t>
            </a:r>
          </a:p>
        </p:txBody>
      </p:sp>
      <p:sp>
        <p:nvSpPr>
          <p:cNvPr id="3" name="Content Placeholder 2"/>
          <p:cNvSpPr>
            <a:spLocks noGrp="1"/>
          </p:cNvSpPr>
          <p:nvPr>
            <p:ph sz="half" idx="4294967295"/>
          </p:nvPr>
        </p:nvSpPr>
        <p:spPr>
          <a:xfrm>
            <a:off x="0" y="1524000"/>
            <a:ext cx="8001000" cy="5181600"/>
          </a:xfrm>
        </p:spPr>
        <p:txBody>
          <a:bodyPr>
            <a:normAutofit lnSpcReduction="10000"/>
          </a:bodyPr>
          <a:lstStyle/>
          <a:p>
            <a:pPr marL="0" indent="0">
              <a:buNone/>
            </a:pPr>
            <a:endParaRPr lang="en-US" sz="4700" b="1" dirty="0"/>
          </a:p>
          <a:p>
            <a:pPr marL="0" indent="0">
              <a:buNone/>
            </a:pPr>
            <a:r>
              <a:rPr lang="en-US" sz="3200" dirty="0"/>
              <a:t>	Question 26, Form N-400 	(</a:t>
            </a:r>
            <a:r>
              <a:rPr lang="en-US" sz="3200" dirty="0" err="1"/>
              <a:t>applictaion</a:t>
            </a:r>
            <a:r>
              <a:rPr lang="en-US" sz="3200" dirty="0"/>
              <a:t> for naturalization):</a:t>
            </a:r>
          </a:p>
          <a:p>
            <a:pPr marL="0" indent="0" algn="just">
              <a:buNone/>
            </a:pPr>
            <a:endParaRPr lang="en-US" sz="3200" dirty="0"/>
          </a:p>
          <a:p>
            <a:pPr marL="0" indent="0" algn="just">
              <a:buNone/>
            </a:pPr>
            <a:r>
              <a:rPr lang="en-US" sz="3200" dirty="0"/>
              <a:t>	“Have you EVER been placed in an alternative sentencing or rehabilitative program (for example, diversion, deferred prosecution, </a:t>
            </a:r>
            <a:r>
              <a:rPr lang="en-US" sz="3200" dirty="0" err="1"/>
              <a:t>whithheld</a:t>
            </a:r>
            <a:r>
              <a:rPr lang="en-US" sz="3200" dirty="0"/>
              <a:t> adjudication, deferred adjudication)?</a:t>
            </a:r>
          </a:p>
          <a:p>
            <a:pPr marL="0" indent="0" algn="just">
              <a:buNone/>
            </a:pPr>
            <a:r>
              <a:rPr lang="en-US" sz="3200" dirty="0"/>
              <a:t>	</a:t>
            </a:r>
            <a:endParaRPr lang="en-US" sz="4400" dirty="0"/>
          </a:p>
          <a:p>
            <a:pPr marL="0" indent="0">
              <a:buNone/>
            </a:pPr>
            <a:endParaRPr lang="en-US" sz="44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26000966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371600"/>
          </a:xfrm>
        </p:spPr>
        <p:txBody>
          <a:bodyPr>
            <a:normAutofit/>
          </a:bodyPr>
          <a:lstStyle/>
          <a:p>
            <a:pPr algn="ctr"/>
            <a:r>
              <a:rPr lang="en-US" sz="4800" dirty="0">
                <a:solidFill>
                  <a:srgbClr val="C00000"/>
                </a:solidFill>
              </a:rPr>
              <a:t>FELONY DWI</a:t>
            </a:r>
          </a:p>
        </p:txBody>
      </p:sp>
      <p:sp>
        <p:nvSpPr>
          <p:cNvPr id="3" name="Content Placeholder 2"/>
          <p:cNvSpPr>
            <a:spLocks noGrp="1"/>
          </p:cNvSpPr>
          <p:nvPr>
            <p:ph sz="half" idx="4294967295"/>
          </p:nvPr>
        </p:nvSpPr>
        <p:spPr>
          <a:xfrm>
            <a:off x="0" y="1295400"/>
            <a:ext cx="8001000" cy="5410200"/>
          </a:xfrm>
        </p:spPr>
        <p:txBody>
          <a:bodyPr>
            <a:normAutofit/>
          </a:bodyPr>
          <a:lstStyle/>
          <a:p>
            <a:pPr marL="0" indent="0">
              <a:buNone/>
            </a:pPr>
            <a:endParaRPr lang="en-US" sz="4700" b="1" dirty="0"/>
          </a:p>
          <a:p>
            <a:pPr marL="0" indent="0" algn="ctr">
              <a:buNone/>
            </a:pPr>
            <a:r>
              <a:rPr lang="en-US" sz="3200" b="1" dirty="0">
                <a:latin typeface="Times" pitchFamily="2" charset="0"/>
              </a:rPr>
              <a:t>Matter of CASTILLO-PEREZ, Respondent</a:t>
            </a:r>
            <a:endParaRPr lang="en-US" sz="3200" dirty="0">
              <a:latin typeface="Times" pitchFamily="2" charset="0"/>
            </a:endParaRPr>
          </a:p>
          <a:p>
            <a:pPr marL="0" indent="0" algn="ctr">
              <a:buNone/>
            </a:pPr>
            <a:r>
              <a:rPr lang="en-US" sz="3200" i="1" dirty="0">
                <a:latin typeface="Times" pitchFamily="2" charset="0"/>
              </a:rPr>
              <a:t>Decided by Attorney General </a:t>
            </a:r>
          </a:p>
          <a:p>
            <a:pPr marL="0" indent="0" algn="ctr">
              <a:buNone/>
            </a:pPr>
            <a:r>
              <a:rPr lang="en-US" sz="3200" i="1" dirty="0">
                <a:highlight>
                  <a:srgbClr val="FFFF00"/>
                </a:highlight>
                <a:latin typeface="Times" pitchFamily="2" charset="0"/>
              </a:rPr>
              <a:t>October 25, 2019</a:t>
            </a:r>
            <a:r>
              <a:rPr lang="en-US" sz="3200" dirty="0">
                <a:latin typeface="Times" pitchFamily="2" charset="0"/>
              </a:rPr>
              <a:t> </a:t>
            </a:r>
          </a:p>
          <a:p>
            <a:pPr marL="0" indent="0" algn="ctr">
              <a:buNone/>
            </a:pPr>
            <a:r>
              <a:rPr lang="en-US" sz="3200" dirty="0">
                <a:latin typeface="Times" pitchFamily="2" charset="0"/>
              </a:rPr>
              <a:t>U.S. Department of Justice </a:t>
            </a:r>
          </a:p>
          <a:p>
            <a:pPr marL="0" indent="0" algn="ctr">
              <a:buNone/>
            </a:pPr>
            <a:r>
              <a:rPr lang="en-US" sz="3200" dirty="0">
                <a:latin typeface="Times" pitchFamily="2" charset="0"/>
              </a:rPr>
              <a:t>Office of the Attorney General</a:t>
            </a:r>
          </a:p>
          <a:p>
            <a:pPr marL="0" indent="0" algn="ctr">
              <a:buNone/>
            </a:pPr>
            <a:r>
              <a:rPr lang="en-US" sz="2400" dirty="0"/>
              <a:t>27 I&amp;N Dec. 664 (A.G. 2019)</a:t>
            </a:r>
            <a:endParaRPr lang="en-US" sz="2400" dirty="0">
              <a:latin typeface="Times" pitchFamily="2" charset="0"/>
            </a:endParaRPr>
          </a:p>
          <a:p>
            <a:pPr marL="0" indent="0">
              <a:buNone/>
            </a:pPr>
            <a:r>
              <a:rPr lang="en-US" sz="3200" dirty="0"/>
              <a:t>	</a:t>
            </a:r>
            <a:endParaRPr lang="en-US" sz="4400" dirty="0"/>
          </a:p>
          <a:p>
            <a:pPr marL="0" indent="0">
              <a:buNone/>
            </a:pPr>
            <a:endParaRPr lang="en-US" sz="44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202562555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42048" cy="1371600"/>
          </a:xfrm>
        </p:spPr>
        <p:txBody>
          <a:bodyPr>
            <a:normAutofit/>
          </a:bodyPr>
          <a:lstStyle/>
          <a:p>
            <a:pPr algn="ctr"/>
            <a:r>
              <a:rPr lang="en-US" sz="4800" dirty="0">
                <a:solidFill>
                  <a:srgbClr val="C00000"/>
                </a:solidFill>
              </a:rPr>
              <a:t>FELONY DWI</a:t>
            </a:r>
          </a:p>
        </p:txBody>
      </p:sp>
      <p:sp>
        <p:nvSpPr>
          <p:cNvPr id="3" name="Content Placeholder 2"/>
          <p:cNvSpPr>
            <a:spLocks noGrp="1"/>
          </p:cNvSpPr>
          <p:nvPr>
            <p:ph sz="half" idx="4294967295"/>
          </p:nvPr>
        </p:nvSpPr>
        <p:spPr>
          <a:xfrm>
            <a:off x="0" y="1295400"/>
            <a:ext cx="8001000" cy="5410200"/>
          </a:xfrm>
        </p:spPr>
        <p:txBody>
          <a:bodyPr>
            <a:normAutofit fontScale="77500" lnSpcReduction="20000"/>
          </a:bodyPr>
          <a:lstStyle/>
          <a:p>
            <a:pPr marL="0" indent="0">
              <a:buNone/>
            </a:pPr>
            <a:endParaRPr lang="en-US" sz="4700" b="1" dirty="0"/>
          </a:p>
          <a:p>
            <a:pPr marL="0" indent="0">
              <a:buNone/>
            </a:pPr>
            <a:r>
              <a:rPr lang="en-US" sz="3200" dirty="0"/>
              <a:t>	For the reasons set forth in the accompanying opinion, </a:t>
            </a:r>
            <a:r>
              <a:rPr lang="en-US" sz="3200" dirty="0">
                <a:highlight>
                  <a:srgbClr val="FFFF00"/>
                </a:highlight>
              </a:rPr>
              <a:t>I affirm the Board’s order vacating the immigration judge’s decision to grant the respondent cancellation of removal. </a:t>
            </a:r>
            <a:r>
              <a:rPr lang="en-US" sz="3200" dirty="0"/>
              <a:t>I hold that, when assessing an alien’s good moral character under section 101(f) of the Immigration and Nationality Act (“INA”), 8 U.S.C. § 1101(f), </a:t>
            </a:r>
            <a:r>
              <a:rPr lang="en-US" sz="3200" dirty="0">
                <a:highlight>
                  <a:srgbClr val="FFFF00"/>
                </a:highlight>
              </a:rPr>
              <a:t>evidence of two or more convictions for driving under the influence during the relevant period establishes a rebuttable presumption that the alien lacked good moral character during that time. </a:t>
            </a:r>
            <a:r>
              <a:rPr lang="en-US" sz="3200" dirty="0"/>
              <a:t>Because only aliens who possessed good moral character for a 10-year period are eligible for cancellation of removal under section 240A(b) of the INA, 8 U.S.C. § 1229b(b), such evidence also presumptively establishes that the alien is not eligible for that relief.	</a:t>
            </a:r>
            <a:endParaRPr lang="en-US" sz="4400" dirty="0"/>
          </a:p>
          <a:p>
            <a:pPr marL="0" indent="0">
              <a:buNone/>
            </a:pPr>
            <a:endParaRPr lang="en-US" sz="4400" dirty="0">
              <a:latin typeface="Calibri" pitchFamily="34" charset="0"/>
            </a:endParaRPr>
          </a:p>
          <a:p>
            <a:endParaRPr lang="en-US" sz="3200" dirty="0">
              <a:latin typeface="Calibri" pitchFamily="34" charset="0"/>
            </a:endParaRPr>
          </a:p>
        </p:txBody>
      </p:sp>
    </p:spTree>
    <p:extLst>
      <p:ext uri="{BB962C8B-B14F-4D97-AF65-F5344CB8AC3E}">
        <p14:creationId xmlns:p14="http://schemas.microsoft.com/office/powerpoint/2010/main" val="28181032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356360"/>
          </a:xfrm>
        </p:spPr>
        <p:txBody>
          <a:bodyPr>
            <a:normAutofit fontScale="90000"/>
          </a:bodyPr>
          <a:lstStyle/>
          <a:p>
            <a:r>
              <a:rPr lang="en-US" sz="4800" dirty="0">
                <a:solidFill>
                  <a:srgbClr val="C00000"/>
                </a:solidFill>
              </a:rPr>
              <a:t>Simple referral no longer sufficient</a:t>
            </a:r>
          </a:p>
        </p:txBody>
      </p:sp>
      <p:sp>
        <p:nvSpPr>
          <p:cNvPr id="3" name="Content Placeholder 2"/>
          <p:cNvSpPr>
            <a:spLocks noGrp="1"/>
          </p:cNvSpPr>
          <p:nvPr>
            <p:ph idx="4294967295"/>
          </p:nvPr>
        </p:nvSpPr>
        <p:spPr>
          <a:xfrm>
            <a:off x="0" y="1905000"/>
            <a:ext cx="8001000" cy="4800600"/>
          </a:xfrm>
        </p:spPr>
        <p:txBody>
          <a:bodyPr>
            <a:normAutofit fontScale="62500" lnSpcReduction="20000"/>
          </a:bodyPr>
          <a:lstStyle/>
          <a:p>
            <a:pPr>
              <a:buFont typeface="Wingdings" pitchFamily="2" charset="2"/>
              <a:buChar char="v"/>
            </a:pPr>
            <a:r>
              <a:rPr lang="en-US" sz="7000" dirty="0">
                <a:latin typeface="Calibri" pitchFamily="34" charset="0"/>
              </a:rPr>
              <a:t>“I am not an immigration attorney, so you need to consult with one regarding your status in connection with your plea.”</a:t>
            </a:r>
          </a:p>
          <a:p>
            <a:pPr>
              <a:buFont typeface="Wingdings" pitchFamily="2" charset="2"/>
              <a:buChar char="v"/>
            </a:pPr>
            <a:r>
              <a:rPr lang="en-US" sz="7000" dirty="0">
                <a:solidFill>
                  <a:srgbClr val="C00000"/>
                </a:solidFill>
                <a:latin typeface="Calibri" pitchFamily="34" charset="0"/>
              </a:rPr>
              <a:t>No longer sufficient </a:t>
            </a:r>
            <a:r>
              <a:rPr lang="en-US" sz="7000" b="1" dirty="0">
                <a:solidFill>
                  <a:srgbClr val="C00000"/>
                </a:solidFill>
                <a:latin typeface="Calibri" pitchFamily="34" charset="0"/>
              </a:rPr>
              <a:t>on its own </a:t>
            </a:r>
            <a:r>
              <a:rPr lang="en-US" sz="7000" dirty="0">
                <a:solidFill>
                  <a:srgbClr val="C00000"/>
                </a:solidFill>
                <a:latin typeface="Calibri" pitchFamily="34" charset="0"/>
              </a:rPr>
              <a:t>to discharge </a:t>
            </a:r>
            <a:r>
              <a:rPr lang="en-US" sz="7000" i="1" dirty="0">
                <a:solidFill>
                  <a:srgbClr val="C00000"/>
                </a:solidFill>
                <a:latin typeface="Calibri" pitchFamily="34" charset="0"/>
              </a:rPr>
              <a:t>Padilla</a:t>
            </a:r>
            <a:r>
              <a:rPr lang="en-US" sz="7000" dirty="0">
                <a:solidFill>
                  <a:srgbClr val="C00000"/>
                </a:solidFill>
                <a:latin typeface="Calibri" pitchFamily="34" charset="0"/>
              </a:rPr>
              <a:t> duty, but…</a:t>
            </a:r>
          </a:p>
          <a:p>
            <a:pPr>
              <a:buFont typeface="Wingdings" pitchFamily="2" charset="2"/>
              <a:buChar char="v"/>
            </a:pPr>
            <a:r>
              <a:rPr lang="en-US" sz="7000" dirty="0">
                <a:solidFill>
                  <a:srgbClr val="C00000"/>
                </a:solidFill>
                <a:latin typeface="Calibri" pitchFamily="34" charset="0"/>
              </a:rPr>
              <a:t>IT’S A GOOD </a:t>
            </a:r>
            <a:r>
              <a:rPr lang="en-US" sz="7000" b="1" dirty="0">
                <a:solidFill>
                  <a:srgbClr val="C00000"/>
                </a:solidFill>
                <a:latin typeface="Calibri" pitchFamily="34" charset="0"/>
              </a:rPr>
              <a:t>STARTING</a:t>
            </a:r>
            <a:r>
              <a:rPr lang="en-US" sz="7000" dirty="0">
                <a:solidFill>
                  <a:srgbClr val="C00000"/>
                </a:solidFill>
                <a:latin typeface="Calibri" pitchFamily="34" charset="0"/>
              </a:rPr>
              <a:t> POINT.</a:t>
            </a:r>
          </a:p>
          <a:p>
            <a:pPr>
              <a:buFont typeface="Wingdings" pitchFamily="2" charset="2"/>
              <a:buChar char="v"/>
            </a:pPr>
            <a:r>
              <a:rPr lang="en-US" sz="7000" dirty="0">
                <a:solidFill>
                  <a:srgbClr val="C00000"/>
                </a:solidFill>
                <a:latin typeface="Calibri" pitchFamily="34" charset="0"/>
              </a:rPr>
              <a:t>Get opinion </a:t>
            </a:r>
            <a:r>
              <a:rPr lang="en-US" sz="7000" b="1" dirty="0">
                <a:solidFill>
                  <a:srgbClr val="C00000"/>
                </a:solidFill>
                <a:latin typeface="Calibri" pitchFamily="34" charset="0"/>
              </a:rPr>
              <a:t>IN WRITING</a:t>
            </a:r>
            <a:r>
              <a:rPr lang="en-US" sz="7000" dirty="0">
                <a:solidFill>
                  <a:srgbClr val="C00000"/>
                </a:solidFill>
                <a:latin typeface="Calibri" pitchFamily="34" charset="0"/>
              </a:rPr>
              <a:t>.</a:t>
            </a:r>
          </a:p>
          <a:p>
            <a:pPr>
              <a:buNone/>
            </a:pPr>
            <a:endParaRPr lang="en-US" sz="32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solidFill>
                  <a:srgbClr val="FF0000"/>
                </a:solidFill>
              </a:rPr>
              <a:t>U.S. Citizen</a:t>
            </a:r>
          </a:p>
        </p:txBody>
      </p:sp>
      <p:sp>
        <p:nvSpPr>
          <p:cNvPr id="3" name="TextBox 2"/>
          <p:cNvSpPr txBox="1"/>
          <p:nvPr/>
        </p:nvSpPr>
        <p:spPr>
          <a:xfrm>
            <a:off x="1143000" y="1676400"/>
            <a:ext cx="6237514" cy="5078313"/>
          </a:xfrm>
          <a:prstGeom prst="rect">
            <a:avLst/>
          </a:prstGeom>
          <a:noFill/>
        </p:spPr>
        <p:txBody>
          <a:bodyPr wrap="square" rtlCol="0">
            <a:spAutoFit/>
          </a:bodyPr>
          <a:lstStyle/>
          <a:p>
            <a:pPr marL="285750" indent="-285750">
              <a:buFont typeface="Arial" charset="0"/>
              <a:buChar char="•"/>
            </a:pPr>
            <a:endParaRPr lang="en-US" sz="3200" dirty="0"/>
          </a:p>
          <a:p>
            <a:pPr marL="285750" indent="-285750">
              <a:buFont typeface="Arial" charset="0"/>
              <a:buChar char="•"/>
            </a:pPr>
            <a:endParaRPr lang="en-US" sz="3200" dirty="0"/>
          </a:p>
          <a:p>
            <a:pPr marL="285750" indent="-285750">
              <a:buFont typeface="Arial" charset="0"/>
              <a:buChar char="•"/>
            </a:pPr>
            <a:r>
              <a:rPr lang="en-US" sz="3200" dirty="0" err="1"/>
              <a:t>Herberto</a:t>
            </a:r>
            <a:r>
              <a:rPr lang="en-US" sz="3200" dirty="0"/>
              <a:t> was born in San Angelo, Texas, </a:t>
            </a:r>
          </a:p>
          <a:p>
            <a:pPr marL="285750" indent="-285750">
              <a:buFont typeface="Arial" charset="0"/>
              <a:buChar char="•"/>
            </a:pPr>
            <a:endParaRPr lang="en-US" sz="3200" dirty="0"/>
          </a:p>
          <a:p>
            <a:pPr marL="285750" indent="-285750">
              <a:buFont typeface="Arial" charset="0"/>
              <a:buChar char="•"/>
            </a:pPr>
            <a:r>
              <a:rPr lang="en-US" sz="3200" dirty="0"/>
              <a:t>likes funny t-shirts…</a:t>
            </a:r>
          </a:p>
          <a:p>
            <a:pPr marL="285750" indent="-285750">
              <a:buFont typeface="Arial" charset="0"/>
              <a:buChar char="•"/>
            </a:pPr>
            <a:endParaRPr lang="en-US" sz="3200" dirty="0"/>
          </a:p>
          <a:p>
            <a:pPr marL="285750" indent="-285750">
              <a:buFont typeface="Arial" charset="0"/>
              <a:buChar char="•"/>
            </a:pPr>
            <a:r>
              <a:rPr lang="en-US" sz="3200" dirty="0"/>
              <a:t>And beer.</a:t>
            </a:r>
          </a:p>
          <a:p>
            <a:endParaRPr lang="en-US" sz="3200" dirty="0"/>
          </a:p>
          <a:p>
            <a:pPr marL="285750" indent="-285750">
              <a:buFont typeface="Arial" charset="0"/>
              <a:buChar char="•"/>
            </a:pPr>
            <a:endParaRPr lang="en-US" dirty="0"/>
          </a:p>
          <a:p>
            <a:endParaRPr lang="en-US" dirty="0"/>
          </a:p>
        </p:txBody>
      </p:sp>
    </p:spTree>
    <p:extLst>
      <p:ext uri="{BB962C8B-B14F-4D97-AF65-F5344CB8AC3E}">
        <p14:creationId xmlns:p14="http://schemas.microsoft.com/office/powerpoint/2010/main" val="4242930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42048" cy="1524000"/>
          </a:xfrm>
        </p:spPr>
        <p:txBody>
          <a:bodyPr>
            <a:normAutofit/>
          </a:bodyPr>
          <a:lstStyle/>
          <a:p>
            <a:r>
              <a:rPr lang="en-US" sz="4800" i="1" dirty="0">
                <a:solidFill>
                  <a:srgbClr val="C00000"/>
                </a:solidFill>
              </a:rPr>
              <a:t>Padilla’s</a:t>
            </a:r>
            <a:r>
              <a:rPr lang="en-US" sz="4800" dirty="0">
                <a:solidFill>
                  <a:srgbClr val="C00000"/>
                </a:solidFill>
              </a:rPr>
              <a:t> practice recommendations</a:t>
            </a:r>
          </a:p>
        </p:txBody>
      </p:sp>
      <p:sp>
        <p:nvSpPr>
          <p:cNvPr id="3" name="Content Placeholder 2"/>
          <p:cNvSpPr>
            <a:spLocks noGrp="1"/>
          </p:cNvSpPr>
          <p:nvPr>
            <p:ph idx="4294967295"/>
          </p:nvPr>
        </p:nvSpPr>
        <p:spPr>
          <a:xfrm>
            <a:off x="0" y="1752600"/>
            <a:ext cx="7924800" cy="4953000"/>
          </a:xfrm>
        </p:spPr>
        <p:txBody>
          <a:bodyPr>
            <a:normAutofit fontScale="47500" lnSpcReduction="20000"/>
          </a:bodyPr>
          <a:lstStyle/>
          <a:p>
            <a:pPr>
              <a:buFont typeface="Wingdings" pitchFamily="2" charset="2"/>
              <a:buChar char="v"/>
            </a:pPr>
            <a:r>
              <a:rPr lang="en-US" sz="7600" dirty="0">
                <a:latin typeface="Calibri" pitchFamily="34" charset="0"/>
              </a:rPr>
              <a:t>Speak to an </a:t>
            </a:r>
            <a:r>
              <a:rPr lang="en-US" sz="7600" b="1" dirty="0">
                <a:latin typeface="Calibri" pitchFamily="34" charset="0"/>
              </a:rPr>
              <a:t>EXPERIENCED </a:t>
            </a:r>
            <a:r>
              <a:rPr lang="en-US" sz="7600" dirty="0">
                <a:latin typeface="Calibri" pitchFamily="34" charset="0"/>
              </a:rPr>
              <a:t>or </a:t>
            </a:r>
            <a:r>
              <a:rPr lang="en-US" sz="7600" b="1" dirty="0">
                <a:latin typeface="Calibri" pitchFamily="34" charset="0"/>
              </a:rPr>
              <a:t>BOARD CERTIFIED </a:t>
            </a:r>
            <a:r>
              <a:rPr lang="en-US" sz="7600" dirty="0">
                <a:latin typeface="Calibri" pitchFamily="34" charset="0"/>
              </a:rPr>
              <a:t>immigration lawyer </a:t>
            </a:r>
            <a:r>
              <a:rPr lang="en-US" sz="7600" b="1" dirty="0">
                <a:latin typeface="Calibri" pitchFamily="34" charset="0"/>
              </a:rPr>
              <a:t>who handles REMOVAL LITIGATION</a:t>
            </a:r>
            <a:r>
              <a:rPr lang="en-US" sz="7600" dirty="0">
                <a:latin typeface="Calibri" pitchFamily="34" charset="0"/>
              </a:rPr>
              <a:t>, about meeting with client; </a:t>
            </a:r>
            <a:r>
              <a:rPr lang="en-US" sz="7600" b="1" dirty="0">
                <a:latin typeface="Calibri" pitchFamily="34" charset="0"/>
              </a:rPr>
              <a:t>AND</a:t>
            </a:r>
            <a:endParaRPr lang="en-US" sz="7600" b="1" dirty="0">
              <a:solidFill>
                <a:srgbClr val="C00000"/>
              </a:solidFill>
              <a:latin typeface="Calibri" pitchFamily="34" charset="0"/>
            </a:endParaRPr>
          </a:p>
          <a:p>
            <a:pPr>
              <a:buFont typeface="Wingdings" pitchFamily="2" charset="2"/>
              <a:buChar char="v"/>
            </a:pPr>
            <a:r>
              <a:rPr lang="en-US" sz="7600" dirty="0">
                <a:latin typeface="Calibri" pitchFamily="34" charset="0"/>
              </a:rPr>
              <a:t>Request a memorandum of law as it applies to client’s case; </a:t>
            </a:r>
            <a:r>
              <a:rPr lang="en-US" sz="7600" b="1" dirty="0">
                <a:latin typeface="Calibri" pitchFamily="34" charset="0"/>
              </a:rPr>
              <a:t>AND</a:t>
            </a:r>
          </a:p>
          <a:p>
            <a:pPr>
              <a:buFont typeface="Wingdings" pitchFamily="2" charset="2"/>
              <a:buChar char="v"/>
            </a:pPr>
            <a:r>
              <a:rPr lang="en-US" sz="7600" dirty="0">
                <a:latin typeface="Calibri" pitchFamily="34" charset="0"/>
              </a:rPr>
              <a:t>Learn the provisions and their effect on your client’s case from the immigration lawyer, well-enough to explain them during plea hearing.</a:t>
            </a:r>
          </a:p>
          <a:p>
            <a:endParaRPr lang="en-US" sz="32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42048" cy="1295400"/>
          </a:xfrm>
        </p:spPr>
        <p:txBody>
          <a:bodyPr>
            <a:normAutofit fontScale="90000"/>
          </a:bodyPr>
          <a:lstStyle/>
          <a:p>
            <a:r>
              <a:rPr lang="en-US" sz="4800" dirty="0">
                <a:solidFill>
                  <a:srgbClr val="C00000"/>
                </a:solidFill>
              </a:rPr>
              <a:t>Padilla’s comment on plea-bargaining</a:t>
            </a:r>
          </a:p>
        </p:txBody>
      </p:sp>
      <p:sp>
        <p:nvSpPr>
          <p:cNvPr id="3" name="Content Placeholder 2"/>
          <p:cNvSpPr>
            <a:spLocks noGrp="1"/>
          </p:cNvSpPr>
          <p:nvPr>
            <p:ph idx="4294967295"/>
          </p:nvPr>
        </p:nvSpPr>
        <p:spPr>
          <a:xfrm>
            <a:off x="0" y="1066800"/>
            <a:ext cx="7848600" cy="5638800"/>
          </a:xfrm>
        </p:spPr>
        <p:txBody>
          <a:bodyPr>
            <a:noAutofit/>
          </a:bodyPr>
          <a:lstStyle/>
          <a:p>
            <a:pPr algn="just">
              <a:buNone/>
            </a:pPr>
            <a:r>
              <a:rPr lang="en-US" sz="4000" dirty="0">
                <a:latin typeface="Calibri" pitchFamily="34" charset="0"/>
                <a:cs typeface="Calibri"/>
              </a:rPr>
              <a:t>	</a:t>
            </a:r>
            <a:r>
              <a:rPr lang="en-US" sz="2200" dirty="0">
                <a:latin typeface="Calibri"/>
                <a:cs typeface="Calibri"/>
              </a:rPr>
              <a:t>By bringing deportation consequences into </a:t>
            </a:r>
            <a:r>
              <a:rPr lang="en-US" sz="2200" dirty="0" err="1">
                <a:latin typeface="Calibri"/>
                <a:cs typeface="Calibri"/>
              </a:rPr>
              <a:t>th</a:t>
            </a:r>
            <a:r>
              <a:rPr lang="en-US" sz="2200" dirty="0">
                <a:latin typeface="Calibri"/>
                <a:cs typeface="Calibri"/>
              </a:rPr>
              <a:t>[e plea bargaining] process, the defense and prosecution may well be able to reach agreements that better satisfy the interests of both parties… Counsel who possess the most rudimentary understanding of the deportation consequences of a particular criminal offense may be able to plea bargain creatively with the prosecutor in order to craft a conviction and sentence that reduce the likelihood of deportation, as by avoiding a conviction for an offense that automatically triggers the removal consequence.  At the same time, the threat of deportation may provide the defendant with a powerful incentive to plead guilty to an offense that does not mandate that penalty in exchange for a dismissal of a charge that does.</a:t>
            </a:r>
          </a:p>
          <a:p>
            <a:pPr algn="just">
              <a:buNone/>
            </a:pPr>
            <a:r>
              <a:rPr lang="en-US" sz="2200" dirty="0">
                <a:latin typeface="Calibri"/>
                <a:cs typeface="Calibri"/>
              </a:rPr>
              <a:t>	</a:t>
            </a:r>
            <a:r>
              <a:rPr lang="en-US" sz="2200" b="1" i="1" dirty="0">
                <a:latin typeface="Calibri"/>
                <a:cs typeface="Calibri"/>
              </a:rPr>
              <a:t>Padilla</a:t>
            </a:r>
            <a:r>
              <a:rPr lang="en-US" sz="2200" b="1" dirty="0">
                <a:latin typeface="Calibri"/>
                <a:cs typeface="Calibri"/>
              </a:rPr>
              <a:t>, at *16</a:t>
            </a:r>
          </a:p>
          <a:p>
            <a:pPr algn="just">
              <a:buNone/>
            </a:pPr>
            <a:r>
              <a:rPr lang="en-US" sz="2200" b="1" dirty="0">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C00000"/>
                </a:solidFill>
              </a:rPr>
              <a:t>Texas FELONY statutory PLEA ADMONISHMENTS:</a:t>
            </a:r>
          </a:p>
        </p:txBody>
      </p:sp>
      <p:sp>
        <p:nvSpPr>
          <p:cNvPr id="3" name="Content Placeholder 2"/>
          <p:cNvSpPr>
            <a:spLocks noGrp="1"/>
          </p:cNvSpPr>
          <p:nvPr>
            <p:ph idx="4294967295"/>
          </p:nvPr>
        </p:nvSpPr>
        <p:spPr>
          <a:xfrm>
            <a:off x="0" y="1600200"/>
            <a:ext cx="8077200" cy="5105400"/>
          </a:xfrm>
        </p:spPr>
        <p:txBody>
          <a:bodyPr>
            <a:noAutofit/>
          </a:bodyPr>
          <a:lstStyle/>
          <a:p>
            <a:pPr>
              <a:buFont typeface="Wingdings" pitchFamily="2" charset="2"/>
              <a:buChar char="v"/>
            </a:pPr>
            <a:r>
              <a:rPr lang="en-US" sz="3600" dirty="0">
                <a:latin typeface="Calibri" pitchFamily="34" charset="0"/>
              </a:rPr>
              <a:t>Art. 26.13(a)(4) Tex. Code Crim. Pro. warning by Court during plea:</a:t>
            </a:r>
          </a:p>
          <a:p>
            <a:pPr>
              <a:buFont typeface="Wingdings" pitchFamily="2" charset="2"/>
              <a:buChar char="v"/>
            </a:pPr>
            <a:r>
              <a:rPr lang="en-US" sz="3600" dirty="0">
                <a:latin typeface="Calibri" pitchFamily="34" charset="0"/>
              </a:rPr>
              <a:t>“…if the defendant is not a citizen of the United States of America, a plea of guilty or </a:t>
            </a:r>
            <a:r>
              <a:rPr lang="en-US" sz="3600" i="1" dirty="0">
                <a:latin typeface="Calibri" pitchFamily="34" charset="0"/>
              </a:rPr>
              <a:t>nolo contendere </a:t>
            </a:r>
            <a:r>
              <a:rPr lang="en-US" sz="3600" dirty="0">
                <a:latin typeface="Calibri" pitchFamily="34" charset="0"/>
              </a:rPr>
              <a:t>for the offense charged may result in deportation, the exclusion from admission to this country or the denial of naturalization under federal law.”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C00000"/>
                </a:solidFill>
              </a:rPr>
              <a:t>Texas FELONY statutory PLEA ADMONISHMENTS:</a:t>
            </a:r>
          </a:p>
        </p:txBody>
      </p:sp>
      <p:sp>
        <p:nvSpPr>
          <p:cNvPr id="3" name="Content Placeholder 2"/>
          <p:cNvSpPr>
            <a:spLocks noGrp="1"/>
          </p:cNvSpPr>
          <p:nvPr>
            <p:ph idx="4294967295"/>
          </p:nvPr>
        </p:nvSpPr>
        <p:spPr>
          <a:xfrm>
            <a:off x="0" y="1600200"/>
            <a:ext cx="8077200" cy="5105400"/>
          </a:xfrm>
        </p:spPr>
        <p:txBody>
          <a:bodyPr>
            <a:noAutofit/>
          </a:bodyPr>
          <a:lstStyle/>
          <a:p>
            <a:pPr>
              <a:buFont typeface="Wingdings" pitchFamily="2" charset="2"/>
              <a:buChar char="v"/>
            </a:pPr>
            <a:r>
              <a:rPr lang="en-US" sz="3600" dirty="0">
                <a:latin typeface="Calibri" pitchFamily="34" charset="0"/>
              </a:rPr>
              <a:t>Art. 26.13(d) Tex. Code Crim. Pro.:</a:t>
            </a:r>
          </a:p>
          <a:p>
            <a:pPr>
              <a:buFont typeface="Wingdings" pitchFamily="2" charset="2"/>
              <a:buChar char="v"/>
            </a:pPr>
            <a:r>
              <a:rPr lang="en-US" sz="3600" dirty="0">
                <a:latin typeface="Calibri" pitchFamily="34" charset="0"/>
              </a:rPr>
              <a:t>“The court may make the admonitions required by this article either orally or in writing. If the court makes the admonitions in writing, it must receive a statement signed by the defendant and the defendant's attorney that he understands the admonitions and is aware of the consequences of his plea.” </a:t>
            </a:r>
          </a:p>
        </p:txBody>
      </p:sp>
    </p:spTree>
    <p:extLst>
      <p:ext uri="{BB962C8B-B14F-4D97-AF65-F5344CB8AC3E}">
        <p14:creationId xmlns:p14="http://schemas.microsoft.com/office/powerpoint/2010/main" val="394502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1D87D0-5724-A34E-870A-70D0E2C3E84E}"/>
              </a:ext>
            </a:extLst>
          </p:cNvPr>
          <p:cNvSpPr/>
          <p:nvPr/>
        </p:nvSpPr>
        <p:spPr>
          <a:xfrm>
            <a:off x="723900" y="797510"/>
            <a:ext cx="7696200" cy="5262979"/>
          </a:xfrm>
          <a:prstGeom prst="rect">
            <a:avLst/>
          </a:prstGeom>
        </p:spPr>
        <p:txBody>
          <a:bodyPr wrap="square">
            <a:spAutoFit/>
          </a:bodyPr>
          <a:lstStyle/>
          <a:p>
            <a:endParaRPr lang="en-US" sz="1200" b="1" dirty="0">
              <a:latin typeface="Times New Roman" panose="02020603050405020304" pitchFamily="18" charset="0"/>
            </a:endParaRPr>
          </a:p>
          <a:p>
            <a:endParaRPr lang="en-US" sz="1200" b="1" dirty="0">
              <a:latin typeface="Times New Roman" panose="02020603050405020304" pitchFamily="18" charset="0"/>
            </a:endParaRPr>
          </a:p>
          <a:p>
            <a:r>
              <a:rPr lang="en-US" sz="2400" b="1" dirty="0">
                <a:solidFill>
                  <a:srgbClr val="FF0000"/>
                </a:solidFill>
                <a:latin typeface="Courier" pitchFamily="2" charset="0"/>
              </a:rPr>
              <a:t>THE COURT: </a:t>
            </a:r>
            <a:r>
              <a:rPr lang="en-US" sz="2400" b="1" dirty="0">
                <a:latin typeface="Courier" pitchFamily="2" charset="0"/>
              </a:rPr>
              <a:t>Are you a citizen of this</a:t>
            </a:r>
          </a:p>
          <a:p>
            <a:r>
              <a:rPr lang="en-US" sz="2400" b="1" dirty="0">
                <a:latin typeface="Courier" pitchFamily="2" charset="0"/>
              </a:rPr>
              <a:t>country?</a:t>
            </a:r>
          </a:p>
          <a:p>
            <a:r>
              <a:rPr lang="en-US" sz="2400" b="1" dirty="0">
                <a:solidFill>
                  <a:srgbClr val="FF0000"/>
                </a:solidFill>
                <a:latin typeface="Courier" pitchFamily="2" charset="0"/>
              </a:rPr>
              <a:t>THE DEFENDANT: </a:t>
            </a:r>
            <a:r>
              <a:rPr lang="en-US" sz="2400" b="1" dirty="0">
                <a:latin typeface="Courier" pitchFamily="2" charset="0"/>
              </a:rPr>
              <a:t>I'm a resident,</a:t>
            </a:r>
          </a:p>
          <a:p>
            <a:r>
              <a:rPr lang="en-US" sz="2400" b="1" dirty="0">
                <a:latin typeface="Courier" pitchFamily="2" charset="0"/>
              </a:rPr>
              <a:t>permanent resident.</a:t>
            </a:r>
          </a:p>
          <a:p>
            <a:r>
              <a:rPr lang="en-US" sz="2400" b="1" dirty="0">
                <a:solidFill>
                  <a:srgbClr val="FF0000"/>
                </a:solidFill>
                <a:latin typeface="Courier" pitchFamily="2" charset="0"/>
              </a:rPr>
              <a:t>THE COURT: </a:t>
            </a:r>
            <a:r>
              <a:rPr lang="en-US" sz="2400" b="1" dirty="0">
                <a:latin typeface="Courier" pitchFamily="2" charset="0"/>
              </a:rPr>
              <a:t>If you're not a citizen of</a:t>
            </a:r>
          </a:p>
          <a:p>
            <a:r>
              <a:rPr lang="en-US" sz="2400" b="1" dirty="0">
                <a:latin typeface="Courier" pitchFamily="2" charset="0"/>
              </a:rPr>
              <a:t>this country, a plea of no contest might result in your deportation, exclusion from admission or denial of naturalization under federal law. Have you been made aware of those consequences and discussed them with your attorney?</a:t>
            </a:r>
          </a:p>
          <a:p>
            <a:r>
              <a:rPr lang="en-US" sz="2400" b="1" dirty="0">
                <a:solidFill>
                  <a:srgbClr val="FF0000"/>
                </a:solidFill>
                <a:latin typeface="Courier" pitchFamily="2" charset="0"/>
              </a:rPr>
              <a:t>DEFENSE COUNSEL: </a:t>
            </a:r>
            <a:r>
              <a:rPr lang="en-US" sz="2400" b="1" dirty="0">
                <a:latin typeface="Courier" pitchFamily="2" charset="0"/>
              </a:rPr>
              <a:t>We talked about it back there.</a:t>
            </a:r>
          </a:p>
        </p:txBody>
      </p:sp>
    </p:spTree>
    <p:extLst>
      <p:ext uri="{BB962C8B-B14F-4D97-AF65-F5344CB8AC3E}">
        <p14:creationId xmlns:p14="http://schemas.microsoft.com/office/powerpoint/2010/main" val="4050684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B6CA92-C7D4-314A-976A-490E80420443}"/>
              </a:ext>
            </a:extLst>
          </p:cNvPr>
          <p:cNvSpPr/>
          <p:nvPr/>
        </p:nvSpPr>
        <p:spPr>
          <a:xfrm>
            <a:off x="723900" y="152400"/>
            <a:ext cx="7696200" cy="7355860"/>
          </a:xfrm>
          <a:prstGeom prst="rect">
            <a:avLst/>
          </a:prstGeom>
        </p:spPr>
        <p:txBody>
          <a:bodyPr wrap="square">
            <a:spAutoFit/>
          </a:bodyPr>
          <a:lstStyle/>
          <a:p>
            <a:endParaRPr lang="en-US" dirty="0">
              <a:latin typeface="Courier" pitchFamily="2" charset="0"/>
            </a:endParaRPr>
          </a:p>
          <a:p>
            <a:r>
              <a:rPr lang="en-US" sz="2000" b="1" dirty="0">
                <a:solidFill>
                  <a:srgbClr val="FF0000"/>
                </a:solidFill>
                <a:latin typeface="Courier" pitchFamily="2" charset="0"/>
              </a:rPr>
              <a:t>THE COURT: </a:t>
            </a:r>
            <a:r>
              <a:rPr lang="en-US" sz="2000" b="1" dirty="0">
                <a:latin typeface="Courier" pitchFamily="2" charset="0"/>
              </a:rPr>
              <a:t>Are you a citizen of this</a:t>
            </a:r>
            <a:endParaRPr lang="en-US" sz="2000" dirty="0">
              <a:latin typeface="Courier" pitchFamily="2" charset="0"/>
            </a:endParaRPr>
          </a:p>
          <a:p>
            <a:endParaRPr lang="en-US" sz="2000" dirty="0">
              <a:latin typeface="Courier" pitchFamily="2" charset="0"/>
            </a:endParaRPr>
          </a:p>
          <a:p>
            <a:r>
              <a:rPr lang="en-US" sz="2000" b="1" dirty="0">
                <a:solidFill>
                  <a:srgbClr val="FF0000"/>
                </a:solidFill>
                <a:latin typeface="Courier" pitchFamily="2" charset="0"/>
              </a:rPr>
              <a:t>THE DEFENDANT:</a:t>
            </a:r>
            <a:r>
              <a:rPr lang="en-US" sz="2000" b="1" dirty="0">
                <a:latin typeface="Courier" pitchFamily="2" charset="0"/>
              </a:rPr>
              <a:t> I'm a </a:t>
            </a:r>
            <a:r>
              <a:rPr lang="en-US" sz="2000" b="1" dirty="0" err="1">
                <a:latin typeface="Courier" pitchFamily="2" charset="0"/>
              </a:rPr>
              <a:t>resident,permanent</a:t>
            </a:r>
            <a:r>
              <a:rPr lang="en-US" sz="2000" b="1" dirty="0">
                <a:latin typeface="Courier" pitchFamily="2" charset="0"/>
              </a:rPr>
              <a:t> resident.</a:t>
            </a:r>
          </a:p>
          <a:p>
            <a:endParaRPr lang="en-US" sz="2000" dirty="0">
              <a:latin typeface="Courier" pitchFamily="2" charset="0"/>
            </a:endParaRPr>
          </a:p>
          <a:p>
            <a:r>
              <a:rPr lang="en-US" sz="2000" b="1" dirty="0">
                <a:solidFill>
                  <a:srgbClr val="FF0000"/>
                </a:solidFill>
                <a:latin typeface="Courier" pitchFamily="2" charset="0"/>
              </a:rPr>
              <a:t>THE COURT: </a:t>
            </a:r>
            <a:r>
              <a:rPr lang="en-US" sz="2000" b="1" dirty="0">
                <a:latin typeface="Courier" pitchFamily="2" charset="0"/>
              </a:rPr>
              <a:t>If you're not a citizen of this country, a plea of no contest might result in your deportation, exclusion from admission or denial of naturalization under federal law. Have you been made aware of those consequences and discussed them with your attorney?</a:t>
            </a:r>
          </a:p>
          <a:p>
            <a:endParaRPr lang="en-US" sz="2000" b="1" dirty="0">
              <a:latin typeface="Courier" pitchFamily="2" charset="0"/>
            </a:endParaRPr>
          </a:p>
          <a:p>
            <a:r>
              <a:rPr lang="en-US" sz="2000" b="1" dirty="0">
                <a:solidFill>
                  <a:srgbClr val="FF0000"/>
                </a:solidFill>
                <a:latin typeface="Courier" pitchFamily="2" charset="0"/>
              </a:rPr>
              <a:t>[Defense Counsel]: </a:t>
            </a:r>
            <a:r>
              <a:rPr lang="en-US" sz="2000" b="1" dirty="0">
                <a:latin typeface="Courier" pitchFamily="2" charset="0"/>
              </a:rPr>
              <a:t>We talked about it back then there.</a:t>
            </a:r>
          </a:p>
          <a:p>
            <a:endParaRPr lang="en-US" sz="2000" b="1" dirty="0">
              <a:latin typeface="Courier" pitchFamily="2" charset="0"/>
            </a:endParaRPr>
          </a:p>
          <a:p>
            <a:r>
              <a:rPr lang="en-US" sz="2000" b="1" dirty="0">
                <a:solidFill>
                  <a:srgbClr val="FF0000"/>
                </a:solidFill>
                <a:latin typeface="Courier" pitchFamily="2" charset="0"/>
              </a:rPr>
              <a:t>THE DEFENDANT: </a:t>
            </a:r>
            <a:r>
              <a:rPr lang="en-US" sz="2000" b="1" dirty="0">
                <a:latin typeface="Courier" pitchFamily="2" charset="0"/>
              </a:rPr>
              <a:t>Oh, yes, sir.</a:t>
            </a:r>
          </a:p>
          <a:p>
            <a:endParaRPr lang="en-US" sz="2000" dirty="0">
              <a:latin typeface="Courier" pitchFamily="2" charset="0"/>
            </a:endParaRPr>
          </a:p>
          <a:p>
            <a:r>
              <a:rPr lang="en-US" sz="2000" b="1" dirty="0">
                <a:solidFill>
                  <a:srgbClr val="FF0000"/>
                </a:solidFill>
                <a:latin typeface="Courier" pitchFamily="2" charset="0"/>
              </a:rPr>
              <a:t>THE COURT: </a:t>
            </a:r>
            <a:r>
              <a:rPr lang="en-US" sz="2000" b="1" dirty="0">
                <a:latin typeface="Courier" pitchFamily="2" charset="0"/>
              </a:rPr>
              <a:t>And you're going to knowingly enter your plea?</a:t>
            </a:r>
          </a:p>
          <a:p>
            <a:endParaRPr lang="en-US" sz="2000" dirty="0">
              <a:latin typeface="Courier" pitchFamily="2" charset="0"/>
            </a:endParaRPr>
          </a:p>
          <a:p>
            <a:r>
              <a:rPr lang="en-US" sz="2000" b="1" dirty="0">
                <a:solidFill>
                  <a:srgbClr val="FF0000"/>
                </a:solidFill>
                <a:latin typeface="Courier" pitchFamily="2" charset="0"/>
              </a:rPr>
              <a:t>THE DEFENDANT:</a:t>
            </a:r>
            <a:r>
              <a:rPr lang="en-US" sz="2000" b="1" dirty="0">
                <a:latin typeface="Courier" pitchFamily="2" charset="0"/>
              </a:rPr>
              <a:t> Yes, sir.</a:t>
            </a:r>
          </a:p>
          <a:p>
            <a:endParaRPr lang="en-US" dirty="0">
              <a:latin typeface="Courier" pitchFamily="2" charset="0"/>
            </a:endParaRPr>
          </a:p>
          <a:p>
            <a:endParaRPr lang="en-US" dirty="0">
              <a:latin typeface="Courier" pitchFamily="2" charset="0"/>
            </a:endParaRPr>
          </a:p>
          <a:p>
            <a:endParaRPr lang="en-US" b="1" dirty="0">
              <a:latin typeface="Courier" pitchFamily="2" charset="0"/>
            </a:endParaRPr>
          </a:p>
        </p:txBody>
      </p:sp>
    </p:spTree>
    <p:extLst>
      <p:ext uri="{BB962C8B-B14F-4D97-AF65-F5344CB8AC3E}">
        <p14:creationId xmlns:p14="http://schemas.microsoft.com/office/powerpoint/2010/main" val="1175964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3A4E1-8536-DE48-88C2-5E89BA432789}"/>
              </a:ext>
            </a:extLst>
          </p:cNvPr>
          <p:cNvSpPr/>
          <p:nvPr/>
        </p:nvSpPr>
        <p:spPr>
          <a:xfrm>
            <a:off x="685800" y="381000"/>
            <a:ext cx="7543800" cy="6463308"/>
          </a:xfrm>
          <a:prstGeom prst="rect">
            <a:avLst/>
          </a:prstGeom>
        </p:spPr>
        <p:txBody>
          <a:bodyPr wrap="square">
            <a:spAutoFit/>
          </a:bodyPr>
          <a:lstStyle/>
          <a:p>
            <a:endParaRPr lang="en-US" sz="2400" dirty="0">
              <a:latin typeface="Courier" pitchFamily="2" charset="0"/>
            </a:endParaRPr>
          </a:p>
          <a:p>
            <a:r>
              <a:rPr lang="en-US" sz="2400" b="1" dirty="0">
                <a:solidFill>
                  <a:srgbClr val="FF0000"/>
                </a:solidFill>
                <a:latin typeface="Courier" pitchFamily="2" charset="0"/>
              </a:rPr>
              <a:t>THE COURT: </a:t>
            </a:r>
            <a:r>
              <a:rPr lang="en-US" sz="2400" b="1" dirty="0">
                <a:latin typeface="Courier" pitchFamily="2" charset="0"/>
              </a:rPr>
              <a:t>Do you need to make a</a:t>
            </a:r>
            <a:r>
              <a:rPr lang="en-US" sz="2400" dirty="0">
                <a:latin typeface="Courier" pitchFamily="2" charset="0"/>
              </a:rPr>
              <a:t> </a:t>
            </a:r>
            <a:r>
              <a:rPr lang="en-US" sz="2400" b="1" dirty="0">
                <a:latin typeface="Courier" pitchFamily="2" charset="0"/>
              </a:rPr>
              <a:t>record?</a:t>
            </a:r>
          </a:p>
          <a:p>
            <a:endParaRPr lang="en-US" sz="2400" b="1" dirty="0">
              <a:latin typeface="Courier" pitchFamily="2" charset="0"/>
            </a:endParaRPr>
          </a:p>
          <a:p>
            <a:r>
              <a:rPr lang="en-US" sz="2400" b="1" dirty="0">
                <a:solidFill>
                  <a:srgbClr val="FF0000"/>
                </a:solidFill>
                <a:latin typeface="Courier" pitchFamily="2" charset="0"/>
              </a:rPr>
              <a:t>[Defense Counsel]: </a:t>
            </a:r>
            <a:r>
              <a:rPr lang="en-US" sz="2400" b="1" dirty="0">
                <a:latin typeface="Courier" pitchFamily="2" charset="0"/>
              </a:rPr>
              <a:t>The only thing that I</a:t>
            </a:r>
            <a:r>
              <a:rPr lang="en-US" sz="2400" dirty="0">
                <a:latin typeface="Courier" pitchFamily="2" charset="0"/>
              </a:rPr>
              <a:t> </a:t>
            </a:r>
            <a:r>
              <a:rPr lang="en-US" sz="2400" b="1" dirty="0">
                <a:latin typeface="Courier" pitchFamily="2" charset="0"/>
              </a:rPr>
              <a:t>would ask the State and yourself to consider was it's my understanding, personally, in a case like this, is probably not a deportable offense based on the status he has. But to be on the safe side, if you could make the -- if the State would agree to make the length of the deferred under a year, Your Honor, instead of exactly one year.</a:t>
            </a:r>
          </a:p>
          <a:p>
            <a:endParaRPr lang="en-US" sz="2400" dirty="0">
              <a:latin typeface="Courier" pitchFamily="2" charset="0"/>
            </a:endParaRPr>
          </a:p>
          <a:p>
            <a:r>
              <a:rPr lang="en-US" sz="2400" b="1" dirty="0">
                <a:solidFill>
                  <a:srgbClr val="FF0000"/>
                </a:solidFill>
                <a:latin typeface="Courier" pitchFamily="2" charset="0"/>
              </a:rPr>
              <a:t>[State]: </a:t>
            </a:r>
            <a:r>
              <a:rPr lang="en-US" sz="2400" b="1" dirty="0">
                <a:latin typeface="Courier" pitchFamily="2" charset="0"/>
              </a:rPr>
              <a:t>That's fine.</a:t>
            </a:r>
            <a:endParaRPr lang="en-US" sz="2400" dirty="0">
              <a:latin typeface="Courier" pitchFamily="2" charset="0"/>
            </a:endParaRPr>
          </a:p>
          <a:p>
            <a:endParaRPr lang="en-US" b="1" dirty="0">
              <a:latin typeface="Courier" pitchFamily="2" charset="0"/>
            </a:endParaRPr>
          </a:p>
          <a:p>
            <a:endParaRPr lang="en-US" b="1" dirty="0">
              <a:latin typeface="Courier" pitchFamily="2" charset="0"/>
            </a:endParaRPr>
          </a:p>
          <a:p>
            <a:endParaRPr lang="en-US" dirty="0">
              <a:latin typeface="Courier" pitchFamily="2" charset="0"/>
            </a:endParaRPr>
          </a:p>
        </p:txBody>
      </p:sp>
    </p:spTree>
    <p:extLst>
      <p:ext uri="{BB962C8B-B14F-4D97-AF65-F5344CB8AC3E}">
        <p14:creationId xmlns:p14="http://schemas.microsoft.com/office/powerpoint/2010/main" val="2384036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A99C1B-AABC-234D-B340-E86EB3FD48F7}"/>
              </a:ext>
            </a:extLst>
          </p:cNvPr>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531425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547E0D-D7C5-BC46-B698-413CE2C1CBBD}"/>
              </a:ext>
            </a:extLst>
          </p:cNvPr>
          <p:cNvPicPr>
            <a:picLocks noChangeAspect="1"/>
          </p:cNvPicPr>
          <p:nvPr/>
        </p:nvPicPr>
        <p:blipFill>
          <a:blip r:embed="rId2"/>
          <a:stretch>
            <a:fillRect/>
          </a:stretch>
        </p:blipFill>
        <p:spPr>
          <a:xfrm>
            <a:off x="0" y="295872"/>
            <a:ext cx="9144000" cy="6266256"/>
          </a:xfrm>
          <a:prstGeom prst="rect">
            <a:avLst/>
          </a:prstGeom>
        </p:spPr>
      </p:pic>
    </p:spTree>
    <p:extLst>
      <p:ext uri="{BB962C8B-B14F-4D97-AF65-F5344CB8AC3E}">
        <p14:creationId xmlns:p14="http://schemas.microsoft.com/office/powerpoint/2010/main" val="1239182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07D679-39C8-4D4A-965B-BAE4D310E14F}"/>
              </a:ext>
            </a:extLst>
          </p:cNvPr>
          <p:cNvPicPr>
            <a:picLocks noChangeAspect="1"/>
          </p:cNvPicPr>
          <p:nvPr/>
        </p:nvPicPr>
        <p:blipFill>
          <a:blip r:embed="rId2"/>
          <a:stretch>
            <a:fillRect/>
          </a:stretch>
        </p:blipFill>
        <p:spPr>
          <a:xfrm>
            <a:off x="1874463" y="0"/>
            <a:ext cx="5395073" cy="6858000"/>
          </a:xfrm>
          <a:prstGeom prst="rect">
            <a:avLst/>
          </a:prstGeom>
        </p:spPr>
      </p:pic>
    </p:spTree>
    <p:extLst>
      <p:ext uri="{BB962C8B-B14F-4D97-AF65-F5344CB8AC3E}">
        <p14:creationId xmlns:p14="http://schemas.microsoft.com/office/powerpoint/2010/main" val="556375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rgbClr val="00B050"/>
                </a:solidFill>
              </a:rPr>
              <a:t>SUPREME COURT</a:t>
            </a:r>
          </a:p>
        </p:txBody>
      </p:sp>
      <p:sp>
        <p:nvSpPr>
          <p:cNvPr id="3" name="Content Placeholder 2"/>
          <p:cNvSpPr>
            <a:spLocks noGrp="1"/>
          </p:cNvSpPr>
          <p:nvPr>
            <p:ph sz="half" idx="4294967295"/>
          </p:nvPr>
        </p:nvSpPr>
        <p:spPr>
          <a:xfrm>
            <a:off x="0" y="1524000"/>
            <a:ext cx="8001000" cy="5181600"/>
          </a:xfrm>
        </p:spPr>
        <p:txBody>
          <a:bodyPr>
            <a:noAutofit/>
          </a:bodyPr>
          <a:lstStyle/>
          <a:p>
            <a:pPr>
              <a:buNone/>
            </a:pPr>
            <a:endParaRPr lang="en-US" sz="2400" dirty="0"/>
          </a:p>
          <a:p>
            <a:pPr>
              <a:buNone/>
            </a:pPr>
            <a:r>
              <a:rPr lang="en-US" sz="2400" b="1" i="1" dirty="0"/>
              <a:t>	</a:t>
            </a:r>
            <a:r>
              <a:rPr lang="en-US" sz="3600" b="1" i="1" dirty="0"/>
              <a:t>Padilla v. Kentucky</a:t>
            </a:r>
            <a:r>
              <a:rPr lang="en-US" sz="3600" b="1" dirty="0"/>
              <a:t>, 559 U.S. 356 (2010). </a:t>
            </a:r>
            <a:endParaRPr lang="en-US" sz="3600" b="1" dirty="0">
              <a:latin typeface="Calibri" pitchFamily="34" charset="0"/>
            </a:endParaRPr>
          </a:p>
          <a:p>
            <a:endParaRPr lang="en-US" sz="3600" dirty="0">
              <a:latin typeface="Calibri" pitchFamily="34" charset="0"/>
            </a:endParaRPr>
          </a:p>
          <a:p>
            <a:pPr>
              <a:buNone/>
            </a:pPr>
            <a:r>
              <a:rPr lang="en-US" sz="3600" dirty="0">
                <a:latin typeface="Calibri" pitchFamily="34" charset="0"/>
              </a:rPr>
              <a:t>	</a:t>
            </a:r>
            <a:r>
              <a:rPr lang="en-US" sz="3600" dirty="0">
                <a:solidFill>
                  <a:srgbClr val="FF0000"/>
                </a:solidFill>
                <a:latin typeface="Calibri" pitchFamily="34" charset="0"/>
              </a:rPr>
              <a:t>Information from USSC website:</a:t>
            </a:r>
          </a:p>
          <a:p>
            <a:pPr>
              <a:buNone/>
            </a:pPr>
            <a:endParaRPr lang="en-US" sz="3600" dirty="0">
              <a:latin typeface="Calibri" pitchFamily="34" charset="0"/>
            </a:endParaRPr>
          </a:p>
          <a:p>
            <a:pPr>
              <a:buNone/>
            </a:pPr>
            <a:r>
              <a:rPr lang="en-US" sz="3600" dirty="0">
                <a:latin typeface="Calibri" pitchFamily="34" charset="0"/>
                <a:hlinkClick r:id="rId2"/>
              </a:rPr>
              <a:t>www.supremecourt.gov/Search.aspx?FileName=/docketfiles/08-651.htm</a:t>
            </a:r>
            <a:r>
              <a:rPr lang="en-US" sz="3600" dirty="0">
                <a:latin typeface="Calibri" pitchFamily="34" charset="0"/>
              </a:rPr>
              <a:t> </a:t>
            </a:r>
          </a:p>
        </p:txBody>
      </p:sp>
    </p:spTree>
    <p:extLst>
      <p:ext uri="{BB962C8B-B14F-4D97-AF65-F5344CB8AC3E}">
        <p14:creationId xmlns:p14="http://schemas.microsoft.com/office/powerpoint/2010/main" val="2341234985"/>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594360"/>
          </a:xfrm>
        </p:spPr>
        <p:txBody>
          <a:bodyPr>
            <a:normAutofit/>
          </a:bodyPr>
          <a:lstStyle/>
          <a:p>
            <a:pPr algn="ctr"/>
            <a:r>
              <a:rPr lang="en-US" sz="3600" dirty="0">
                <a:solidFill>
                  <a:srgbClr val="C00000"/>
                </a:solidFill>
              </a:rPr>
              <a:t>COSTS TO CLIENT:</a:t>
            </a:r>
          </a:p>
        </p:txBody>
      </p:sp>
      <p:sp>
        <p:nvSpPr>
          <p:cNvPr id="3" name="Content Placeholder 2"/>
          <p:cNvSpPr>
            <a:spLocks noGrp="1"/>
          </p:cNvSpPr>
          <p:nvPr>
            <p:ph idx="4294967295"/>
          </p:nvPr>
        </p:nvSpPr>
        <p:spPr>
          <a:xfrm>
            <a:off x="0" y="914400"/>
            <a:ext cx="8077200" cy="5791200"/>
          </a:xfrm>
        </p:spPr>
        <p:txBody>
          <a:bodyPr>
            <a:noAutofit/>
          </a:bodyPr>
          <a:lstStyle/>
          <a:p>
            <a:pPr>
              <a:buFont typeface="Wingdings" pitchFamily="2" charset="2"/>
              <a:buChar char="v"/>
            </a:pPr>
            <a:r>
              <a:rPr lang="en-US" sz="3600" dirty="0">
                <a:latin typeface="Calibri" pitchFamily="34" charset="0"/>
              </a:rPr>
              <a:t>  Detained at Pearsall Facility for 8 months (some panic and self-deport)</a:t>
            </a:r>
          </a:p>
          <a:p>
            <a:pPr>
              <a:buFont typeface="Wingdings" pitchFamily="2" charset="2"/>
              <a:buChar char="v"/>
            </a:pPr>
            <a:r>
              <a:rPr lang="en-US" sz="3600" dirty="0">
                <a:latin typeface="Calibri" pitchFamily="34" charset="0"/>
              </a:rPr>
              <a:t>  Retained Writ Counsel;</a:t>
            </a:r>
          </a:p>
          <a:p>
            <a:pPr>
              <a:buFont typeface="Wingdings" pitchFamily="2" charset="2"/>
              <a:buChar char="v"/>
            </a:pPr>
            <a:r>
              <a:rPr lang="en-US" sz="3600" dirty="0">
                <a:latin typeface="Calibri" pitchFamily="34" charset="0"/>
              </a:rPr>
              <a:t>  Retained Immigration Counsel for Immigration Court and Padilla letter;</a:t>
            </a:r>
          </a:p>
          <a:p>
            <a:pPr>
              <a:buFont typeface="Wingdings" pitchFamily="2" charset="2"/>
              <a:buChar char="v"/>
            </a:pPr>
            <a:r>
              <a:rPr lang="en-US" sz="3600" dirty="0">
                <a:latin typeface="Calibri" pitchFamily="34" charset="0"/>
              </a:rPr>
              <a:t>  Immigration Counsel requested continuances from IJ (limited chances)</a:t>
            </a:r>
          </a:p>
          <a:p>
            <a:pPr>
              <a:buFont typeface="Wingdings" pitchFamily="2" charset="2"/>
              <a:buChar char="v"/>
            </a:pPr>
            <a:r>
              <a:rPr lang="en-US" sz="3600" dirty="0">
                <a:latin typeface="Calibri" pitchFamily="34" charset="0"/>
              </a:rPr>
              <a:t>  Heartburn medication (or other drugs) for plea counsel who is nervous about IAC finding and other repercussions.</a:t>
            </a:r>
          </a:p>
        </p:txBody>
      </p:sp>
    </p:spTree>
    <p:extLst>
      <p:ext uri="{BB962C8B-B14F-4D97-AF65-F5344CB8AC3E}">
        <p14:creationId xmlns:p14="http://schemas.microsoft.com/office/powerpoint/2010/main" val="200300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42048" cy="1143000"/>
          </a:xfrm>
        </p:spPr>
        <p:txBody>
          <a:bodyPr>
            <a:normAutofit/>
          </a:bodyPr>
          <a:lstStyle/>
          <a:p>
            <a:r>
              <a:rPr lang="en-US" sz="4800" dirty="0">
                <a:solidFill>
                  <a:srgbClr val="00B050"/>
                </a:solidFill>
              </a:rPr>
              <a:t>SUPREME COURT</a:t>
            </a:r>
          </a:p>
        </p:txBody>
      </p:sp>
      <p:sp>
        <p:nvSpPr>
          <p:cNvPr id="3" name="Content Placeholder 2"/>
          <p:cNvSpPr>
            <a:spLocks noGrp="1"/>
          </p:cNvSpPr>
          <p:nvPr>
            <p:ph sz="half" idx="4294967295"/>
          </p:nvPr>
        </p:nvSpPr>
        <p:spPr>
          <a:xfrm>
            <a:off x="0" y="1143000"/>
            <a:ext cx="8001000" cy="5562600"/>
          </a:xfrm>
        </p:spPr>
        <p:txBody>
          <a:bodyPr>
            <a:noAutofit/>
          </a:bodyPr>
          <a:lstStyle/>
          <a:p>
            <a:pPr>
              <a:buNone/>
            </a:pPr>
            <a:r>
              <a:rPr lang="en-US" sz="2400" dirty="0"/>
              <a:t>	</a:t>
            </a:r>
          </a:p>
          <a:p>
            <a:pPr>
              <a:buNone/>
            </a:pPr>
            <a:r>
              <a:rPr lang="en-US" sz="2400" dirty="0"/>
              <a:t>	</a:t>
            </a:r>
            <a:r>
              <a:rPr lang="en-US" sz="3200" dirty="0"/>
              <a:t>The right to representation includes the right to </a:t>
            </a:r>
            <a:r>
              <a:rPr lang="en-US" sz="3200" i="1" dirty="0"/>
              <a:t>effective</a:t>
            </a:r>
            <a:r>
              <a:rPr lang="en-US" sz="3200" dirty="0"/>
              <a:t> assistance of counsel.</a:t>
            </a:r>
          </a:p>
          <a:p>
            <a:pPr>
              <a:buNone/>
            </a:pPr>
            <a:endParaRPr lang="en-US" sz="3200" dirty="0"/>
          </a:p>
          <a:p>
            <a:pPr>
              <a:buNone/>
            </a:pPr>
            <a:r>
              <a:rPr lang="en-US" sz="3200" dirty="0"/>
              <a:t>	</a:t>
            </a:r>
            <a:r>
              <a:rPr lang="en-US" sz="3200" i="1" dirty="0"/>
              <a:t>Strickland v</a:t>
            </a:r>
            <a:r>
              <a:rPr lang="en-US" sz="3200" dirty="0"/>
              <a:t>.</a:t>
            </a:r>
            <a:r>
              <a:rPr lang="en-US" sz="3200" i="1" dirty="0"/>
              <a:t> Washington</a:t>
            </a:r>
            <a:r>
              <a:rPr lang="en-US" sz="3200" dirty="0"/>
              <a:t>, 466 U.S. 668, 686 (1984). </a:t>
            </a:r>
          </a:p>
          <a:p>
            <a:pPr>
              <a:buNone/>
            </a:pPr>
            <a:endParaRPr lang="en-US" sz="3200" dirty="0"/>
          </a:p>
          <a:p>
            <a:pPr>
              <a:buNone/>
            </a:pPr>
            <a:r>
              <a:rPr lang="en-US" sz="3200" dirty="0"/>
              <a:t>	</a:t>
            </a:r>
            <a:r>
              <a:rPr lang="en-US" sz="3200" dirty="0">
                <a:highlight>
                  <a:srgbClr val="FFFF00"/>
                </a:highlight>
              </a:rPr>
              <a:t>Failure to properly advise renders lawyer ineffective.</a:t>
            </a:r>
          </a:p>
          <a:p>
            <a:pPr>
              <a:buNone/>
            </a:pPr>
            <a:endParaRPr lang="en-US" sz="3200" i="1" dirty="0">
              <a:latin typeface="Calibri" pitchFamily="34" charset="0"/>
            </a:endParaRPr>
          </a:p>
          <a:p>
            <a:pPr>
              <a:buNone/>
            </a:pPr>
            <a:endParaRPr lang="en-US" sz="3200" i="1" dirty="0">
              <a:latin typeface="Calibri" pitchFamily="34" charset="0"/>
            </a:endParaRPr>
          </a:p>
        </p:txBody>
      </p:sp>
    </p:spTree>
    <p:extLst>
      <p:ext uri="{BB962C8B-B14F-4D97-AF65-F5344CB8AC3E}">
        <p14:creationId xmlns:p14="http://schemas.microsoft.com/office/powerpoint/2010/main" val="2918011386"/>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rgbClr val="00B050"/>
                </a:solidFill>
              </a:rPr>
              <a:t>SUPREME COURT</a:t>
            </a:r>
          </a:p>
        </p:txBody>
      </p:sp>
      <p:sp>
        <p:nvSpPr>
          <p:cNvPr id="3" name="Content Placeholder 2"/>
          <p:cNvSpPr>
            <a:spLocks noGrp="1"/>
          </p:cNvSpPr>
          <p:nvPr>
            <p:ph sz="half" idx="4294967295"/>
          </p:nvPr>
        </p:nvSpPr>
        <p:spPr>
          <a:xfrm>
            <a:off x="0" y="1524000"/>
            <a:ext cx="8001000" cy="5181600"/>
          </a:xfrm>
        </p:spPr>
        <p:txBody>
          <a:bodyPr>
            <a:noAutofit/>
          </a:bodyPr>
          <a:lstStyle/>
          <a:p>
            <a:endParaRPr lang="en-US" sz="2400" dirty="0"/>
          </a:p>
          <a:p>
            <a:pPr>
              <a:buNone/>
            </a:pPr>
            <a:r>
              <a:rPr lang="en-US" sz="2400" dirty="0"/>
              <a:t>	[Recent] changes to our immigration law have dramatically raised the stakes of a noncitizen’s criminal conviction. </a:t>
            </a:r>
            <a:r>
              <a:rPr lang="en-US" sz="2400" dirty="0">
                <a:highlight>
                  <a:srgbClr val="FFFF00"/>
                </a:highlight>
              </a:rPr>
              <a:t>The importance of accurate legal advice for noncitizens accused of crimes has never been more important. These changes confirm our view that, as a matter of federal law, deportation is an integral part—indeed, sometimes the most important part</a:t>
            </a:r>
            <a:r>
              <a:rPr lang="en-US" sz="2400" baseline="30000" dirty="0">
                <a:highlight>
                  <a:srgbClr val="FFFF00"/>
                </a:highlight>
              </a:rPr>
              <a:t>[]</a:t>
            </a:r>
            <a:r>
              <a:rPr lang="en-US" sz="2400" dirty="0">
                <a:highlight>
                  <a:srgbClr val="FFFF00"/>
                </a:highlight>
              </a:rPr>
              <a:t>—of the penalty that may be imposed on noncitizen defendants who plead guilty to specified crimes. </a:t>
            </a:r>
          </a:p>
          <a:p>
            <a:pPr>
              <a:buNone/>
            </a:pPr>
            <a:endParaRPr lang="en-US" sz="2400" dirty="0"/>
          </a:p>
          <a:p>
            <a:pPr>
              <a:buNone/>
            </a:pPr>
            <a:r>
              <a:rPr lang="en-US" sz="2400" i="1" dirty="0"/>
              <a:t>	</a:t>
            </a:r>
            <a:r>
              <a:rPr lang="en-US" sz="2400" b="1" i="1" dirty="0"/>
              <a:t>Padilla v. Kentucky</a:t>
            </a:r>
            <a:r>
              <a:rPr lang="en-US" sz="2400" b="1" dirty="0"/>
              <a:t>, 559 U.S. 356 at *6 (2010). </a:t>
            </a:r>
            <a:endParaRPr lang="en-US" sz="2400" b="1" dirty="0">
              <a:latin typeface="Calibri" pitchFamily="34" charset="0"/>
            </a:endParaRPr>
          </a:p>
          <a:p>
            <a:endParaRPr lang="en-US" sz="2800" dirty="0">
              <a:latin typeface="Calibri" pitchFamily="34" charset="0"/>
            </a:endParaRP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SUPREME COURT</a:t>
            </a:r>
          </a:p>
        </p:txBody>
      </p:sp>
      <p:sp>
        <p:nvSpPr>
          <p:cNvPr id="3" name="Content Placeholder 2"/>
          <p:cNvSpPr>
            <a:spLocks noGrp="1"/>
          </p:cNvSpPr>
          <p:nvPr>
            <p:ph sz="half" idx="4294967295"/>
          </p:nvPr>
        </p:nvSpPr>
        <p:spPr>
          <a:xfrm>
            <a:off x="0" y="1524000"/>
            <a:ext cx="8001000" cy="5181600"/>
          </a:xfrm>
        </p:spPr>
        <p:txBody>
          <a:bodyPr>
            <a:noAutofit/>
          </a:bodyPr>
          <a:lstStyle/>
          <a:p>
            <a:pPr>
              <a:buNone/>
            </a:pPr>
            <a:r>
              <a:rPr lang="en-US" sz="2400" dirty="0"/>
              <a:t>		</a:t>
            </a:r>
            <a:r>
              <a:rPr lang="en-US" sz="2400" dirty="0">
                <a:highlight>
                  <a:srgbClr val="FFFF00"/>
                </a:highlight>
              </a:rPr>
              <a:t>Immigration law can be complex and it is a legal specialty of its own</a:t>
            </a:r>
            <a:r>
              <a:rPr lang="en-US" sz="2400" dirty="0"/>
              <a:t>. </a:t>
            </a:r>
            <a:r>
              <a:rPr lang="en-US" sz="2400" dirty="0">
                <a:highlight>
                  <a:srgbClr val="FFFF00"/>
                </a:highlight>
              </a:rPr>
              <a:t>Some members of the bar who represent clients facing criminal charges, in either state or federal court or both, may not be well versed in it…[In cases where the law is not succinct and straightforward, the duty of the private practitioner…is more limited].  [A] criminal defense attorney need do no more than advise a noncitizen client that pending criminal charges may carry a risk of adverse immigration consequences.</a:t>
            </a:r>
            <a:r>
              <a:rPr lang="en-US" sz="2400" baseline="30000" dirty="0">
                <a:highlight>
                  <a:srgbClr val="FFFF00"/>
                </a:highlight>
              </a:rPr>
              <a:t>[]</a:t>
            </a:r>
            <a:r>
              <a:rPr lang="en-US" sz="2400" dirty="0">
                <a:highlight>
                  <a:srgbClr val="FFFF00"/>
                </a:highlight>
              </a:rPr>
              <a:t> </a:t>
            </a:r>
          </a:p>
          <a:p>
            <a:pPr>
              <a:buNone/>
            </a:pPr>
            <a:r>
              <a:rPr lang="en-US" sz="2400" i="1" dirty="0"/>
              <a:t>	</a:t>
            </a:r>
            <a:r>
              <a:rPr lang="en-US" sz="2400" b="1" i="1" dirty="0"/>
              <a:t>Padilla v. Kentucky</a:t>
            </a:r>
            <a:r>
              <a:rPr lang="en-US" sz="2400" b="1" dirty="0"/>
              <a:t>, 559 U.S. 356 at *11-12 (2010). </a:t>
            </a:r>
            <a:endParaRPr lang="en-US" sz="2400" b="1" dirty="0">
              <a:latin typeface="Calibri" pitchFamily="34" charset="0"/>
            </a:endParaRPr>
          </a:p>
          <a:p>
            <a:endParaRPr lang="en-US" sz="2800" dirty="0">
              <a:latin typeface="Calibri" pitchFamily="34" charset="0"/>
            </a:endParaRP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solidFill>
                  <a:srgbClr val="00B050"/>
                </a:solidFill>
              </a:rPr>
              <a:t>SUPREME COURT</a:t>
            </a:r>
          </a:p>
        </p:txBody>
      </p:sp>
      <p:sp>
        <p:nvSpPr>
          <p:cNvPr id="3" name="Content Placeholder 2"/>
          <p:cNvSpPr>
            <a:spLocks noGrp="1"/>
          </p:cNvSpPr>
          <p:nvPr>
            <p:ph sz="half" idx="4294967295"/>
          </p:nvPr>
        </p:nvSpPr>
        <p:spPr>
          <a:xfrm>
            <a:off x="0" y="1447800"/>
            <a:ext cx="8001000" cy="5257800"/>
          </a:xfrm>
        </p:spPr>
        <p:txBody>
          <a:bodyPr>
            <a:noAutofit/>
          </a:bodyPr>
          <a:lstStyle/>
          <a:p>
            <a:pPr>
              <a:buNone/>
            </a:pPr>
            <a:endParaRPr lang="en-US" sz="2400" dirty="0"/>
          </a:p>
          <a:p>
            <a:pPr>
              <a:buNone/>
            </a:pPr>
            <a:endParaRPr lang="en-US" sz="2400" dirty="0"/>
          </a:p>
          <a:p>
            <a:pPr>
              <a:buNone/>
            </a:pPr>
            <a:r>
              <a:rPr lang="en-US" sz="2400" dirty="0"/>
              <a:t>		</a:t>
            </a:r>
            <a:r>
              <a:rPr lang="en-US" sz="2800" dirty="0">
                <a:highlight>
                  <a:srgbClr val="FFFF00"/>
                </a:highlight>
              </a:rPr>
              <a:t>…when the deportation consequence is truly clear</a:t>
            </a:r>
            <a:r>
              <a:rPr lang="en-US" sz="2800" dirty="0"/>
              <a:t>, as it was in [</a:t>
            </a:r>
            <a:r>
              <a:rPr lang="en-US" sz="2800" i="1" dirty="0"/>
              <a:t>Padilla’s</a:t>
            </a:r>
            <a:r>
              <a:rPr lang="en-US" sz="2800" dirty="0"/>
              <a:t> case</a:t>
            </a:r>
            <a:r>
              <a:rPr lang="en-US" sz="2800" dirty="0">
                <a:highlight>
                  <a:srgbClr val="FFFF00"/>
                </a:highlight>
              </a:rPr>
              <a:t>], the duty to give correct advice is equally clear</a:t>
            </a:r>
            <a:r>
              <a:rPr lang="en-US" sz="2800" dirty="0"/>
              <a:t>.  </a:t>
            </a:r>
          </a:p>
          <a:p>
            <a:pPr>
              <a:buNone/>
            </a:pPr>
            <a:endParaRPr lang="en-US" sz="2800" dirty="0"/>
          </a:p>
          <a:p>
            <a:pPr>
              <a:buNone/>
            </a:pPr>
            <a:r>
              <a:rPr lang="en-US" sz="2800" dirty="0"/>
              <a:t> 	</a:t>
            </a:r>
            <a:r>
              <a:rPr lang="en-US" sz="2800" b="1" i="1" dirty="0"/>
              <a:t>Padilla v. Kentucky</a:t>
            </a:r>
            <a:r>
              <a:rPr lang="en-US" sz="2800" b="1" dirty="0"/>
              <a:t>, 559 U.S. 356 at *12 (2010). </a:t>
            </a:r>
            <a:endParaRPr lang="en-US" sz="2800" b="1" dirty="0">
              <a:latin typeface="Calibri" pitchFamily="34" charset="0"/>
            </a:endParaRPr>
          </a:p>
          <a:p>
            <a:endParaRPr lang="en-US" sz="2800" dirty="0">
              <a:latin typeface="Calibri" pitchFamily="34" charset="0"/>
            </a:endParaRPr>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010B-6396-431A-AF9E-BBC99EC76644}"/>
              </a:ext>
            </a:extLst>
          </p:cNvPr>
          <p:cNvSpPr>
            <a:spLocks noGrp="1"/>
          </p:cNvSpPr>
          <p:nvPr>
            <p:ph type="title"/>
          </p:nvPr>
        </p:nvSpPr>
        <p:spPr/>
        <p:txBody>
          <a:bodyPr>
            <a:normAutofit fontScale="90000"/>
          </a:bodyPr>
          <a:lstStyle/>
          <a:p>
            <a:pPr algn="ctr"/>
            <a:r>
              <a:rPr lang="en-US" dirty="0"/>
              <a:t>Duty to investigate immigration law</a:t>
            </a:r>
          </a:p>
        </p:txBody>
      </p:sp>
      <p:sp>
        <p:nvSpPr>
          <p:cNvPr id="3" name="Content Placeholder 2">
            <a:extLst>
              <a:ext uri="{FF2B5EF4-FFF2-40B4-BE49-F238E27FC236}">
                <a16:creationId xmlns:a16="http://schemas.microsoft.com/office/drawing/2014/main" id="{FB9C9AF3-83C7-4D5A-990D-92D187EF8156}"/>
              </a:ext>
            </a:extLst>
          </p:cNvPr>
          <p:cNvSpPr>
            <a:spLocks noGrp="1"/>
          </p:cNvSpPr>
          <p:nvPr>
            <p:ph idx="1"/>
          </p:nvPr>
        </p:nvSpPr>
        <p:spPr/>
        <p:txBody>
          <a:bodyPr>
            <a:normAutofit fontScale="92500"/>
          </a:bodyPr>
          <a:lstStyle/>
          <a:p>
            <a:r>
              <a:rPr lang="en-US" b="0" i="0" dirty="0">
                <a:solidFill>
                  <a:srgbClr val="3D3D3D"/>
                </a:solidFill>
                <a:effectLst/>
                <a:latin typeface="Source Sans Pro" panose="020B0503030403020204" pitchFamily="34" charset="0"/>
              </a:rPr>
              <a:t>“When the law is not </a:t>
            </a:r>
            <a:r>
              <a:rPr lang="en-US" b="0" i="0" dirty="0">
                <a:solidFill>
                  <a:srgbClr val="3D3D3D"/>
                </a:solidFill>
                <a:effectLst/>
                <a:highlight>
                  <a:srgbClr val="FFFF00"/>
                </a:highlight>
                <a:latin typeface="Source Sans Pro" panose="020B0503030403020204" pitchFamily="34" charset="0"/>
              </a:rPr>
              <a:t>succinct and straightforward</a:t>
            </a:r>
            <a:r>
              <a:rPr lang="en-US" b="0" i="0" dirty="0">
                <a:solidFill>
                  <a:srgbClr val="3D3D3D"/>
                </a:solidFill>
                <a:effectLst/>
                <a:latin typeface="Source Sans Pro" panose="020B0503030403020204" pitchFamily="34" charset="0"/>
              </a:rPr>
              <a:t> a criminal defense attorney need do no more than advise a noncitizen client that pending criminal charges </a:t>
            </a:r>
            <a:r>
              <a:rPr lang="en-US" b="0" i="0" dirty="0">
                <a:solidFill>
                  <a:srgbClr val="3D3D3D"/>
                </a:solidFill>
                <a:effectLst/>
                <a:highlight>
                  <a:srgbClr val="FFFF00"/>
                </a:highlight>
                <a:latin typeface="Source Sans Pro" panose="020B0503030403020204" pitchFamily="34" charset="0"/>
              </a:rPr>
              <a:t>may carry a risk </a:t>
            </a:r>
            <a:r>
              <a:rPr lang="en-US" b="0" i="0" dirty="0">
                <a:solidFill>
                  <a:srgbClr val="3D3D3D"/>
                </a:solidFill>
                <a:effectLst/>
                <a:latin typeface="Source Sans Pro" panose="020B0503030403020204" pitchFamily="34" charset="0"/>
              </a:rPr>
              <a:t>of adverse immigration consequences.</a:t>
            </a:r>
            <a:r>
              <a:rPr lang="en-US" b="0" i="0" baseline="30000" dirty="0">
                <a:solidFill>
                  <a:srgbClr val="0E568C"/>
                </a:solidFill>
                <a:effectLst/>
                <a:latin typeface="Source Sans Pro" panose="020B0503030403020204" pitchFamily="34" charset="0"/>
              </a:rPr>
              <a:t> </a:t>
            </a:r>
            <a:r>
              <a:rPr lang="en-US" b="0" i="0" dirty="0">
                <a:solidFill>
                  <a:srgbClr val="3D3D3D"/>
                </a:solidFill>
                <a:effectLst/>
                <a:latin typeface="Source Sans Pro" panose="020B0503030403020204" pitchFamily="34" charset="0"/>
              </a:rPr>
              <a:t>But when the deportation consequence is </a:t>
            </a:r>
            <a:r>
              <a:rPr lang="en-US" b="0" i="0" dirty="0">
                <a:solidFill>
                  <a:srgbClr val="3D3D3D"/>
                </a:solidFill>
                <a:effectLst/>
                <a:highlight>
                  <a:srgbClr val="FFFF00"/>
                </a:highlight>
                <a:latin typeface="Source Sans Pro" panose="020B0503030403020204" pitchFamily="34" charset="0"/>
              </a:rPr>
              <a:t>truly clear</a:t>
            </a:r>
            <a:r>
              <a:rPr lang="en-US" b="0" i="0" dirty="0">
                <a:solidFill>
                  <a:srgbClr val="3D3D3D"/>
                </a:solidFill>
                <a:effectLst/>
                <a:latin typeface="Source Sans Pro" panose="020B0503030403020204" pitchFamily="34" charset="0"/>
              </a:rPr>
              <a:t>, as it was in this case, the duty to give correct advice is equally clear.”</a:t>
            </a:r>
          </a:p>
          <a:p>
            <a:r>
              <a:rPr lang="en-US" dirty="0">
                <a:solidFill>
                  <a:srgbClr val="3D3D3D"/>
                </a:solidFill>
                <a:latin typeface="Source Sans Pro" panose="020B0503030403020204" pitchFamily="34" charset="0"/>
              </a:rPr>
              <a:t>Requires counsel to investigate.</a:t>
            </a:r>
          </a:p>
          <a:p>
            <a:r>
              <a:rPr lang="en-US" dirty="0">
                <a:solidFill>
                  <a:srgbClr val="3D3D3D"/>
                </a:solidFill>
                <a:latin typeface="Source Sans Pro" panose="020B0503030403020204" pitchFamily="34" charset="0"/>
              </a:rPr>
              <a:t>Presume plea has a straightforward immigration consequence until you investigate and find otherwise.</a:t>
            </a:r>
            <a:endParaRPr lang="en-US" dirty="0"/>
          </a:p>
        </p:txBody>
      </p:sp>
    </p:spTree>
    <p:extLst>
      <p:ext uri="{BB962C8B-B14F-4D97-AF65-F5344CB8AC3E}">
        <p14:creationId xmlns:p14="http://schemas.microsoft.com/office/powerpoint/2010/main" val="20840841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F79F0A1E2F634B8036873131B58AFF" ma:contentTypeVersion="16" ma:contentTypeDescription="Create a new document." ma:contentTypeScope="" ma:versionID="347b9ac6aa856d22c5e3b1c41b63d5cc">
  <xsd:schema xmlns:xsd="http://www.w3.org/2001/XMLSchema" xmlns:xs="http://www.w3.org/2001/XMLSchema" xmlns:p="http://schemas.microsoft.com/office/2006/metadata/properties" xmlns:ns2="9b0e3331-f545-48ec-8171-5e8b2874f4ce" xmlns:ns3="a534990e-15ea-406a-82fb-607ada8a444c" targetNamespace="http://schemas.microsoft.com/office/2006/metadata/properties" ma:root="true" ma:fieldsID="453514904756b2ac08f604bf51aee1ec" ns2:_="" ns3:_="">
    <xsd:import namespace="9b0e3331-f545-48ec-8171-5e8b2874f4ce"/>
    <xsd:import namespace="a534990e-15ea-406a-82fb-607ada8a4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0e3331-f545-48ec-8171-5e8b2874f4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be1a4b5-cd4c-4628-b7d1-2461c0add1c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534990e-15ea-406a-82fb-607ada8a44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1aef456-23ee-4adc-b60a-d85352cb16eb}" ma:internalName="TaxCatchAll" ma:showField="CatchAllData" ma:web="a534990e-15ea-406a-82fb-607ada8a4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0D1E42-413D-4393-B011-A422A01169FE}"/>
</file>

<file path=customXml/itemProps2.xml><?xml version="1.0" encoding="utf-8"?>
<ds:datastoreItem xmlns:ds="http://schemas.openxmlformats.org/officeDocument/2006/customXml" ds:itemID="{93FA648D-5FF0-45F4-84E0-2AC516FF6B11}"/>
</file>

<file path=docProps/app.xml><?xml version="1.0" encoding="utf-8"?>
<Properties xmlns="http://schemas.openxmlformats.org/officeDocument/2006/extended-properties" xmlns:vt="http://schemas.openxmlformats.org/officeDocument/2006/docPropsVTypes">
  <Template>Opulent</Template>
  <TotalTime>6470</TotalTime>
  <Words>2631</Words>
  <Application>Microsoft Office PowerPoint</Application>
  <PresentationFormat>On-screen Show (4:3)</PresentationFormat>
  <Paragraphs>223</Paragraphs>
  <Slides>40</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40</vt:i4>
      </vt:variant>
    </vt:vector>
  </HeadingPairs>
  <TitlesOfParts>
    <vt:vector size="54" baseType="lpstr">
      <vt:lpstr>Arial</vt:lpstr>
      <vt:lpstr>Calibri</vt:lpstr>
      <vt:lpstr>Calibri Light</vt:lpstr>
      <vt:lpstr>Courier</vt:lpstr>
      <vt:lpstr>Georgia</vt:lpstr>
      <vt:lpstr>Source Sans Pro</vt:lpstr>
      <vt:lpstr>Times</vt:lpstr>
      <vt:lpstr>Times New Roman</vt:lpstr>
      <vt:lpstr>Wingdings</vt:lpstr>
      <vt:lpstr>Wingdings 2</vt:lpstr>
      <vt:lpstr>Opulent</vt:lpstr>
      <vt:lpstr>Custom Design</vt:lpstr>
      <vt:lpstr>1_Custom Design</vt:lpstr>
      <vt:lpstr>2_Custom Design</vt:lpstr>
      <vt:lpstr>CRIMMIGRATION   March 8, 2023 Austin, TEXAS</vt:lpstr>
      <vt:lpstr>HERBERTO MEDELLIN U.S. Citizen? </vt:lpstr>
      <vt:lpstr>U.S. Citizen</vt:lpstr>
      <vt:lpstr>SUPREME COURT</vt:lpstr>
      <vt:lpstr>SUPREME COURT</vt:lpstr>
      <vt:lpstr>SUPREME COURT</vt:lpstr>
      <vt:lpstr>SUPREME COURT</vt:lpstr>
      <vt:lpstr>SUPREME COURT</vt:lpstr>
      <vt:lpstr>Duty to investigate immigration law</vt:lpstr>
      <vt:lpstr>advise on removability and potential relief in removal proceeding</vt:lpstr>
      <vt:lpstr>Obtain immigration counsel's advice before advising defendant to accept plea bargain</vt:lpstr>
      <vt:lpstr>SUPREME COURT</vt:lpstr>
      <vt:lpstr>SUPREME COURT</vt:lpstr>
      <vt:lpstr>Texas law on misadvice</vt:lpstr>
      <vt:lpstr>Showing prejudice</vt:lpstr>
      <vt:lpstr>LEE V. u.s., CONT’D</vt:lpstr>
      <vt:lpstr>Filing the writ</vt:lpstr>
      <vt:lpstr>We can divide everyone who is living in the U.S. into two categories:</vt:lpstr>
      <vt:lpstr>Non-citizens can be divided into two categories:</vt:lpstr>
      <vt:lpstr>“Conviction” defined:</vt:lpstr>
      <vt:lpstr>“CONVICTION” DEFINED</vt:lpstr>
      <vt:lpstr>“CONVICTION” DEFINED</vt:lpstr>
      <vt:lpstr>“CONVICTION” DEFINED</vt:lpstr>
      <vt:lpstr>“CONVICTION” DEFINED</vt:lpstr>
      <vt:lpstr>diversionary programs</vt:lpstr>
      <vt:lpstr>diversionary programs</vt:lpstr>
      <vt:lpstr>FELONY DWI</vt:lpstr>
      <vt:lpstr>FELONY DWI</vt:lpstr>
      <vt:lpstr>Simple referral no longer sufficient</vt:lpstr>
      <vt:lpstr>Padilla’s practice recommendations</vt:lpstr>
      <vt:lpstr>Padilla’s comment on plea-bargaining</vt:lpstr>
      <vt:lpstr>Texas FELONY statutory PLEA ADMONISHMENTS:</vt:lpstr>
      <vt:lpstr>Texas FELONY statutory PLEA ADMONISHMENTS:</vt:lpstr>
      <vt:lpstr>PowerPoint Presentation</vt:lpstr>
      <vt:lpstr>PowerPoint Presentation</vt:lpstr>
      <vt:lpstr>PowerPoint Presentation</vt:lpstr>
      <vt:lpstr>PowerPoint Presentation</vt:lpstr>
      <vt:lpstr>PowerPoint Presentation</vt:lpstr>
      <vt:lpstr>PowerPoint Presentation</vt:lpstr>
      <vt:lpstr>COSTS TO CLIENT: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Jorge's Laptop</dc:creator>
  <cp:lastModifiedBy>_</cp:lastModifiedBy>
  <cp:revision>315</cp:revision>
  <cp:lastPrinted>2015-11-11T01:17:05Z</cp:lastPrinted>
  <dcterms:created xsi:type="dcterms:W3CDTF">2010-04-15T13:51:02Z</dcterms:created>
  <dcterms:modified xsi:type="dcterms:W3CDTF">2023-03-07T21:27:46Z</dcterms:modified>
</cp:coreProperties>
</file>