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handoutMasterIdLst>
    <p:handoutMasterId r:id="rId24"/>
  </p:handoutMasterIdLst>
  <p:sldIdLst>
    <p:sldId id="256" r:id="rId2"/>
    <p:sldId id="257" r:id="rId3"/>
    <p:sldId id="258" r:id="rId4"/>
    <p:sldId id="263" r:id="rId5"/>
    <p:sldId id="259" r:id="rId6"/>
    <p:sldId id="260" r:id="rId7"/>
    <p:sldId id="303" r:id="rId8"/>
    <p:sldId id="295" r:id="rId9"/>
    <p:sldId id="298" r:id="rId10"/>
    <p:sldId id="299" r:id="rId11"/>
    <p:sldId id="300" r:id="rId12"/>
    <p:sldId id="284" r:id="rId13"/>
    <p:sldId id="271" r:id="rId14"/>
    <p:sldId id="272" r:id="rId15"/>
    <p:sldId id="265" r:id="rId16"/>
    <p:sldId id="305" r:id="rId17"/>
    <p:sldId id="279" r:id="rId18"/>
    <p:sldId id="281" r:id="rId19"/>
    <p:sldId id="273" r:id="rId20"/>
    <p:sldId id="277" r:id="rId21"/>
    <p:sldId id="27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709" autoAdjust="0"/>
  </p:normalViewPr>
  <p:slideViewPr>
    <p:cSldViewPr>
      <p:cViewPr varScale="1">
        <p:scale>
          <a:sx n="108" d="100"/>
          <a:sy n="108" d="100"/>
        </p:scale>
        <p:origin x="888"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3" d="100"/>
          <a:sy n="53" d="100"/>
        </p:scale>
        <p:origin x="-18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92F55-A396-45B0-9145-FB20EA90B78A}"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363D0FFD-74C9-4E37-B157-0C72AE20C839}">
      <dgm:prSet phldrT="[Text]" custT="1"/>
      <dgm:spPr>
        <a:noFill/>
        <a:ln>
          <a:noFill/>
        </a:ln>
      </dgm:spPr>
      <dgm:t>
        <a:bodyPr/>
        <a:lstStyle/>
        <a:p>
          <a:pPr algn="l"/>
          <a:r>
            <a:rPr lang="en-US" sz="3600" dirty="0">
              <a:solidFill>
                <a:srgbClr val="C00000"/>
              </a:solidFill>
              <a:effectLst/>
            </a:rPr>
            <a:t>Don’t sabotage yourself!</a:t>
          </a:r>
        </a:p>
        <a:p>
          <a:pPr algn="l"/>
          <a:endParaRPr lang="en-US" sz="3600" dirty="0">
            <a:solidFill>
              <a:srgbClr val="C00000"/>
            </a:solidFill>
            <a:effectLst/>
          </a:endParaRPr>
        </a:p>
        <a:p>
          <a:pPr algn="l"/>
          <a:r>
            <a:rPr lang="en-US" sz="3600" dirty="0">
              <a:solidFill>
                <a:srgbClr val="C00000"/>
              </a:solidFill>
              <a:effectLst/>
            </a:rPr>
            <a:t>Don’t tell them it is your first collaborative case.</a:t>
          </a:r>
        </a:p>
        <a:p>
          <a:pPr algn="l"/>
          <a:endParaRPr lang="en-US" sz="3600" dirty="0">
            <a:solidFill>
              <a:srgbClr val="C00000"/>
            </a:solidFill>
            <a:effectLst/>
          </a:endParaRPr>
        </a:p>
      </dgm:t>
    </dgm:pt>
    <dgm:pt modelId="{36B698E9-DB08-4FA6-BD44-F32FB25BDEDD}" type="sibTrans" cxnId="{E88F33C0-21C6-4AC3-AFC9-6D5D314EE4B4}">
      <dgm:prSet/>
      <dgm:spPr/>
      <dgm:t>
        <a:bodyPr/>
        <a:lstStyle/>
        <a:p>
          <a:endParaRPr lang="en-US"/>
        </a:p>
      </dgm:t>
    </dgm:pt>
    <dgm:pt modelId="{D7B7652C-E581-410C-989F-A1824A0C5A87}" type="parTrans" cxnId="{E88F33C0-21C6-4AC3-AFC9-6D5D314EE4B4}">
      <dgm:prSet/>
      <dgm:spPr/>
      <dgm:t>
        <a:bodyPr/>
        <a:lstStyle/>
        <a:p>
          <a:endParaRPr lang="en-US"/>
        </a:p>
      </dgm:t>
    </dgm:pt>
    <dgm:pt modelId="{AA97ECAA-04F3-485B-B9FA-DB79C13510EA}" type="pres">
      <dgm:prSet presAssocID="{E8292F55-A396-45B0-9145-FB20EA90B78A}" presName="diagram" presStyleCnt="0">
        <dgm:presLayoutVars>
          <dgm:dir/>
          <dgm:resizeHandles val="exact"/>
        </dgm:presLayoutVars>
      </dgm:prSet>
      <dgm:spPr/>
    </dgm:pt>
    <dgm:pt modelId="{A494ACB1-5964-4149-94BD-87B20F344BAB}" type="pres">
      <dgm:prSet presAssocID="{363D0FFD-74C9-4E37-B157-0C72AE20C839}" presName="node" presStyleLbl="node1" presStyleIdx="0" presStyleCnt="1" custAng="0" custScaleX="68377" custScaleY="87719" custLinFactNeighborX="13193" custLinFactNeighborY="-4263">
        <dgm:presLayoutVars>
          <dgm:bulletEnabled val="1"/>
        </dgm:presLayoutVars>
      </dgm:prSet>
      <dgm:spPr/>
    </dgm:pt>
  </dgm:ptLst>
  <dgm:cxnLst>
    <dgm:cxn modelId="{1576B024-51D4-4360-B54A-7109F58BCA20}" type="presOf" srcId="{E8292F55-A396-45B0-9145-FB20EA90B78A}" destId="{AA97ECAA-04F3-485B-B9FA-DB79C13510EA}" srcOrd="0" destOrd="0" presId="urn:microsoft.com/office/officeart/2005/8/layout/default#1"/>
    <dgm:cxn modelId="{058F32A6-590D-4ECF-AD5F-C026CF96B480}" type="presOf" srcId="{363D0FFD-74C9-4E37-B157-0C72AE20C839}" destId="{A494ACB1-5964-4149-94BD-87B20F344BAB}" srcOrd="0" destOrd="0" presId="urn:microsoft.com/office/officeart/2005/8/layout/default#1"/>
    <dgm:cxn modelId="{E88F33C0-21C6-4AC3-AFC9-6D5D314EE4B4}" srcId="{E8292F55-A396-45B0-9145-FB20EA90B78A}" destId="{363D0FFD-74C9-4E37-B157-0C72AE20C839}" srcOrd="0" destOrd="0" parTransId="{D7B7652C-E581-410C-989F-A1824A0C5A87}" sibTransId="{36B698E9-DB08-4FA6-BD44-F32FB25BDEDD}"/>
    <dgm:cxn modelId="{7D56E2CA-EB61-461B-8DB5-11045CE7A841}" type="presParOf" srcId="{AA97ECAA-04F3-485B-B9FA-DB79C13510EA}" destId="{A494ACB1-5964-4149-94BD-87B20F344BAB}" srcOrd="0" destOrd="0" presId="urn:microsoft.com/office/officeart/2005/8/layout/defaul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4ACB1-5964-4149-94BD-87B20F344BAB}">
      <dsp:nvSpPr>
        <dsp:cNvPr id="0" name=""/>
        <dsp:cNvSpPr/>
      </dsp:nvSpPr>
      <dsp:spPr>
        <a:xfrm>
          <a:off x="2519562" y="0"/>
          <a:ext cx="5939773" cy="4571984"/>
        </a:xfrm>
        <a:prstGeom prst="rect">
          <a:avLst/>
        </a:prstGeom>
        <a:no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solidFill>
                <a:srgbClr val="C00000"/>
              </a:solidFill>
              <a:effectLst/>
            </a:rPr>
            <a:t>Don’t sabotage yourself!</a:t>
          </a:r>
        </a:p>
        <a:p>
          <a:pPr marL="0" lvl="0" indent="0" algn="l" defTabSz="1600200">
            <a:lnSpc>
              <a:spcPct val="90000"/>
            </a:lnSpc>
            <a:spcBef>
              <a:spcPct val="0"/>
            </a:spcBef>
            <a:spcAft>
              <a:spcPct val="35000"/>
            </a:spcAft>
            <a:buNone/>
          </a:pPr>
          <a:endParaRPr lang="en-US" sz="3600" kern="1200" dirty="0">
            <a:solidFill>
              <a:srgbClr val="C00000"/>
            </a:solidFill>
            <a:effectLst/>
          </a:endParaRPr>
        </a:p>
        <a:p>
          <a:pPr marL="0" lvl="0" indent="0" algn="l" defTabSz="1600200">
            <a:lnSpc>
              <a:spcPct val="90000"/>
            </a:lnSpc>
            <a:spcBef>
              <a:spcPct val="0"/>
            </a:spcBef>
            <a:spcAft>
              <a:spcPct val="35000"/>
            </a:spcAft>
            <a:buNone/>
          </a:pPr>
          <a:r>
            <a:rPr lang="en-US" sz="3600" kern="1200" dirty="0">
              <a:solidFill>
                <a:srgbClr val="C00000"/>
              </a:solidFill>
              <a:effectLst/>
            </a:rPr>
            <a:t>Don’t tell them it is your first collaborative case.</a:t>
          </a:r>
        </a:p>
        <a:p>
          <a:pPr marL="0" lvl="0" indent="0" algn="l" defTabSz="1600200">
            <a:lnSpc>
              <a:spcPct val="90000"/>
            </a:lnSpc>
            <a:spcBef>
              <a:spcPct val="0"/>
            </a:spcBef>
            <a:spcAft>
              <a:spcPct val="35000"/>
            </a:spcAft>
            <a:buNone/>
          </a:pPr>
          <a:endParaRPr lang="en-US" sz="3600" kern="1200" dirty="0">
            <a:solidFill>
              <a:srgbClr val="C00000"/>
            </a:solidFill>
            <a:effectLst/>
          </a:endParaRPr>
        </a:p>
      </dsp:txBody>
      <dsp:txXfrm>
        <a:off x="2519562" y="0"/>
        <a:ext cx="5939773" cy="45719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en-US"/>
              <a:t>How To Sell Collaborative law </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r>
              <a:rPr lang="en-US"/>
              <a:t>4/09/09</a:t>
            </a:r>
          </a:p>
          <a:p>
            <a:pPr>
              <a:defRPr/>
            </a:pP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a:t>By Melinda Eitzen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F907952-0492-4613-9C09-E3A8FC3B6E39}" type="slidenum">
              <a:rPr lang="en-US"/>
              <a:pPr>
                <a:defRPr/>
              </a:pPr>
              <a:t>‹#›</a:t>
            </a:fld>
            <a:endParaRPr lang="en-US"/>
          </a:p>
        </p:txBody>
      </p:sp>
    </p:spTree>
    <p:extLst>
      <p:ext uri="{BB962C8B-B14F-4D97-AF65-F5344CB8AC3E}">
        <p14:creationId xmlns:p14="http://schemas.microsoft.com/office/powerpoint/2010/main" val="2694547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36E67F7-CA93-4BBF-B847-7522D5F0E02B}" type="datetimeFigureOut">
              <a:rPr lang="en-US"/>
              <a:pPr>
                <a:defRPr/>
              </a:pPr>
              <a:t>2/13/2021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196F079-3033-4E8E-AD9F-69E1ECFDC40C}" type="slidenum">
              <a:rPr lang="en-US"/>
              <a:pPr>
                <a:defRPr/>
              </a:pPr>
              <a:t>‹#›</a:t>
            </a:fld>
            <a:endParaRPr lang="en-US"/>
          </a:p>
        </p:txBody>
      </p:sp>
    </p:spTree>
    <p:extLst>
      <p:ext uri="{BB962C8B-B14F-4D97-AF65-F5344CB8AC3E}">
        <p14:creationId xmlns:p14="http://schemas.microsoft.com/office/powerpoint/2010/main" val="12388963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665786-C189-4663-B0F6-D422E70A9E94}" type="slidenum">
              <a:rPr lang="en-US" smtClean="0"/>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r>
              <a:rPr lang="en-US" dirty="0"/>
              <a:t>—break into 2 slides for me to discuss</a:t>
            </a:r>
          </a:p>
          <a:p>
            <a:endParaRPr lang="en-US" dirty="0"/>
          </a:p>
          <a:p>
            <a:r>
              <a:rPr lang="en-US" dirty="0"/>
              <a:t>You never know what a court will do—latest weird story---new judge/judge has own opinions—have</a:t>
            </a:r>
            <a:r>
              <a:rPr lang="en-US" baseline="0" dirty="0"/>
              <a:t> full contested temporary hearing—mom pro se—loses, hires lawyer—found out  health insurance piece required and was not there, had to do whole hearing over—then Dad lost—now lawyer has to explain to client that does –wasted money and time--</a:t>
            </a:r>
            <a:endParaRPr lang="en-US" dirty="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B50133-98DF-4067-9053-2B8D5644FC42}" type="slidenum">
              <a:rPr lang="en-US" smtClean="0"/>
              <a:pPr eaLnBrk="1" hangingPunct="1"/>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r>
              <a:rPr lang="en-US" dirty="0"/>
              <a:t>-quotes are directly from survey</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9BC2B9-6E65-44BA-A7EF-8AD87D2BE707}" type="slidenum">
              <a:rPr lang="en-US" smtClean="0"/>
              <a:pPr eaLnBrk="1" hangingPunct="1"/>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r>
              <a:rPr lang="en-US" dirty="0"/>
              <a:t> --In family law, it really is not new anymore.  Statutory scheme in place for years.  Not like a car</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DBB41A-A164-40C8-896E-EAC659E4E57E}" type="slidenum">
              <a:rPr lang="en-US" smtClean="0"/>
              <a:pPr eaLnBrk="1" hangingPunct="1"/>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Me--Reverse </a:t>
            </a:r>
            <a:r>
              <a:rPr lang="en-US" dirty="0" err="1"/>
              <a:t>pychology</a:t>
            </a:r>
            <a:endParaRPr lang="en-US" dirty="0"/>
          </a:p>
          <a:p>
            <a:r>
              <a:rPr lang="en-US" dirty="0"/>
              <a:t>The “golden apple” as </a:t>
            </a:r>
            <a:r>
              <a:rPr lang="en-US" dirty="0" err="1"/>
              <a:t>Paulene</a:t>
            </a:r>
            <a:r>
              <a:rPr lang="en-US" dirty="0"/>
              <a:t> </a:t>
            </a:r>
            <a:r>
              <a:rPr lang="en-US" dirty="0" err="1"/>
              <a:t>Tessler</a:t>
            </a:r>
            <a:r>
              <a:rPr lang="en-US" dirty="0"/>
              <a:t> describes it</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FDCC58-38FA-4416-A4D8-7127C594B894}" type="slidenum">
              <a:rPr lang="en-US" smtClean="0"/>
              <a:pPr eaLnBrk="1" hangingPunct="1"/>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r>
              <a:rPr lang="en-US" dirty="0"/>
              <a:t>—cut in half</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E5864E-442D-44E8-B28F-B3019CD0D42A}" type="slidenum">
              <a:rPr lang="en-US" smtClean="0"/>
              <a:pPr eaLnBrk="1" hangingPunct="1"/>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me</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A67929-19D1-4B0A-916B-77127D01E89E}" type="slidenum">
              <a:rPr lang="en-US" smtClean="0"/>
              <a:pPr eaLnBrk="1" hangingPunct="1"/>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endParaRPr lang="en-US" dirty="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1C91BE-4A60-4F1D-9CA9-2E9B4B958481}" type="slidenum">
              <a:rPr lang="en-US" smtClean="0"/>
              <a:pPr eaLnBrk="1" hangingPunct="1"/>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me</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080ECB-756E-4BE7-B407-5D70825C53BD}" type="slidenum">
              <a:rPr lang="en-US" smtClean="0"/>
              <a:pPr eaLnBrk="1" hangingPunct="1"/>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r>
              <a:rPr lang="en-US" dirty="0"/>
              <a:t>—depends upon the lawyer on the other side  me to chime</a:t>
            </a:r>
            <a:r>
              <a:rPr lang="en-US" baseline="0" dirty="0"/>
              <a:t> in especially on cooperating</a:t>
            </a:r>
            <a:endParaRPr lang="en-US" dirty="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9C61CC-4138-48A0-8B96-02AE70D8FE02}" type="slidenum">
              <a:rPr lang="en-US" smtClean="0"/>
              <a:pPr eaLnBrk="1" hangingPunct="1"/>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E855F3-5AE6-43E4-BB46-9ADB88961802}" type="slidenum">
              <a:rPr lang="en-US" smtClean="0"/>
              <a:pPr eaLnBrk="1" hangingPunct="1"/>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Even if you have never formally collaborated, you have settled cases and you can learn and practice interest based negotiation in every process setting (and at home!) so don’t sell yourself short…everyone starts somewhere.  </a:t>
            </a:r>
            <a:r>
              <a:rPr lang="en-US" dirty="0"/>
              <a:t>ME</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59DF55-CA4A-4BAE-84D9-E2919AC3D18D}" type="slidenum">
              <a:rPr lang="en-US" smtClean="0"/>
              <a:pPr eaLnBrk="1" hangingPunct="1"/>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23A778-EE3A-4362-9FF5-5DA1FE930C66}" type="slidenum">
              <a:rPr lang="en-US" smtClean="0"/>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Agenda sets tone for a different type of process; business people like and relate to it and for non business people, it is comforting to feel like there is a plan for the meeting and to have some idea what is going to happen ME</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5645A9-6688-4C69-88DF-B819597393F3}" type="slidenum">
              <a:rPr lang="en-US" smtClean="0"/>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a:t>wbh</a:t>
            </a: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4BE41-44FD-4085-A3A6-9C9A5BCD539C}" type="slidenum">
              <a:rPr lang="en-US" smtClean="0"/>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3A3E6F-67FE-4326-8FF2-95B359402F97}" type="slidenum">
              <a:rPr lang="en-US" smtClean="0"/>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me</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2052AC-93E6-4E23-8CA5-B4D9C279AF93}" type="slidenum">
              <a:rPr lang="en-US" smtClean="0"/>
              <a:pPr eaLnBrk="1" hangingPunct="1"/>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ME</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1733FA-185D-4E42-A870-E536B87FAA92}" type="slidenum">
              <a:rPr lang="en-US" smtClean="0"/>
              <a:pPr eaLnBrk="1" hangingPunct="1"/>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ME</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163EA0-8449-4BFC-9935-FDA8F26E7E19}" type="slidenum">
              <a:rPr lang="en-US" smtClean="0"/>
              <a:pPr eaLnBrk="1" hangingPunct="1"/>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p:cNvSpPr>
            <a:spLocks noGrp="1"/>
          </p:cNvSpPr>
          <p:nvPr>
            <p:ph type="dt" sz="half" idx="10"/>
          </p:nvPr>
        </p:nvSpPr>
        <p:spPr/>
        <p:txBody>
          <a:bodyPr/>
          <a:lstStyle>
            <a:lvl1pPr>
              <a:defRPr/>
            </a:lvl1pPr>
          </a:lstStyle>
          <a:p>
            <a:pPr>
              <a:defRPr/>
            </a:pPr>
            <a:fld id="{ABEF40A4-B5EF-43FD-BAE4-7C9FB88FEA12}" type="datetime1">
              <a:rPr lang="en-US" smtClean="0"/>
              <a:t>2/13/2021</a:t>
            </a:fld>
            <a:endParaRPr lang="en-US"/>
          </a:p>
        </p:txBody>
      </p:sp>
      <p:sp>
        <p:nvSpPr>
          <p:cNvPr id="16" name="Footer Placeholder 16"/>
          <p:cNvSpPr>
            <a:spLocks noGrp="1"/>
          </p:cNvSpPr>
          <p:nvPr>
            <p:ph type="ftr" sz="quarter" idx="11"/>
          </p:nvPr>
        </p:nvSpPr>
        <p:spPr/>
        <p:txBody>
          <a:bodyPr/>
          <a:lstStyle>
            <a:lvl1pPr>
              <a:defRPr/>
            </a:lvl1pPr>
          </a:lstStyle>
          <a:p>
            <a:pPr>
              <a:defRPr/>
            </a:pPr>
            <a:r>
              <a:rPr lang="en-US"/>
              <a:t>Melinda Eitzen www.duffee-eitzen.com</a:t>
            </a: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D688B1FC-D11F-4B6F-8D55-28144D01869D}" type="slidenum">
              <a:rPr lang="en-US"/>
              <a:pPr>
                <a:defRPr/>
              </a:pPr>
              <a:t>‹#›</a:t>
            </a:fld>
            <a:endParaRPr lang="en-US"/>
          </a:p>
        </p:txBody>
      </p:sp>
    </p:spTree>
    <p:extLst>
      <p:ext uri="{BB962C8B-B14F-4D97-AF65-F5344CB8AC3E}">
        <p14:creationId xmlns:p14="http://schemas.microsoft.com/office/powerpoint/2010/main" val="17410422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6B7B0D1-A371-4207-8C6B-FFF0857ED1EA}" type="datetime1">
              <a:rPr lang="en-US" smtClean="0"/>
              <a:t>2/13/2021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Melinda Eitzen www.duffee-eitzen.com</a:t>
            </a:r>
          </a:p>
        </p:txBody>
      </p:sp>
      <p:sp>
        <p:nvSpPr>
          <p:cNvPr id="6" name="Slide Number Placeholder 5"/>
          <p:cNvSpPr>
            <a:spLocks noGrp="1"/>
          </p:cNvSpPr>
          <p:nvPr>
            <p:ph type="sldNum" sz="quarter" idx="12"/>
          </p:nvPr>
        </p:nvSpPr>
        <p:spPr/>
        <p:txBody>
          <a:bodyPr/>
          <a:lstStyle>
            <a:lvl1pPr>
              <a:defRPr/>
            </a:lvl1pPr>
          </a:lstStyle>
          <a:p>
            <a:pPr>
              <a:defRPr/>
            </a:pPr>
            <a:fld id="{279EBBD4-A7CF-4CEF-A8F3-95EBCCEA4D21}" type="slidenum">
              <a:rPr lang="en-US"/>
              <a:pPr>
                <a:defRPr/>
              </a:pPr>
              <a:t>‹#›</a:t>
            </a:fld>
            <a:endParaRPr lang="en-US"/>
          </a:p>
        </p:txBody>
      </p:sp>
    </p:spTree>
    <p:extLst>
      <p:ext uri="{BB962C8B-B14F-4D97-AF65-F5344CB8AC3E}">
        <p14:creationId xmlns:p14="http://schemas.microsoft.com/office/powerpoint/2010/main" val="332650230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85891571-CFF9-4656-800C-2447D5E70387}"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2AC9A861-9E3E-4FE4-A75D-720A41B19EAE}" type="datetime1">
              <a:rPr lang="en-US" smtClean="0"/>
              <a:t>2/13/2021</a:t>
            </a:fld>
            <a:endParaRPr lang="en-US"/>
          </a:p>
        </p:txBody>
      </p:sp>
      <p:sp>
        <p:nvSpPr>
          <p:cNvPr id="15" name="Footer Placeholder 4"/>
          <p:cNvSpPr>
            <a:spLocks noGrp="1"/>
          </p:cNvSpPr>
          <p:nvPr>
            <p:ph type="ftr" sz="quarter" idx="12"/>
          </p:nvPr>
        </p:nvSpPr>
        <p:spPr/>
        <p:txBody>
          <a:bodyPr/>
          <a:lstStyle>
            <a:lvl1pPr>
              <a:defRPr/>
            </a:lvl1pPr>
          </a:lstStyle>
          <a:p>
            <a:pPr>
              <a:defRPr/>
            </a:pPr>
            <a:r>
              <a:rPr lang="en-US"/>
              <a:t>Melinda Eitzen www.duffee-eitzen.com</a:t>
            </a:r>
          </a:p>
        </p:txBody>
      </p:sp>
    </p:spTree>
    <p:extLst>
      <p:ext uri="{BB962C8B-B14F-4D97-AF65-F5344CB8AC3E}">
        <p14:creationId xmlns:p14="http://schemas.microsoft.com/office/powerpoint/2010/main" val="275278031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E28117-0C7C-4842-A97F-18B7CFBA846D}" type="datetime1">
              <a:rPr lang="en-US" smtClean="0"/>
              <a:t>2/13/2021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Melinda Eitzen www.duffee-eitzen.com</a:t>
            </a: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326AE7BD-0A6E-429B-BDB3-6E8D47CACB5D}" type="slidenum">
              <a:rPr lang="en-US"/>
              <a:pPr>
                <a:defRPr/>
              </a:pPr>
              <a:t>‹#›</a:t>
            </a:fld>
            <a:endParaRPr lang="en-US"/>
          </a:p>
        </p:txBody>
      </p:sp>
    </p:spTree>
    <p:extLst>
      <p:ext uri="{BB962C8B-B14F-4D97-AF65-F5344CB8AC3E}">
        <p14:creationId xmlns:p14="http://schemas.microsoft.com/office/powerpoint/2010/main" val="350021181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p:cNvSpPr>
            <a:spLocks noGrp="1"/>
          </p:cNvSpPr>
          <p:nvPr>
            <p:ph type="ftr" sz="quarter" idx="10"/>
          </p:nvPr>
        </p:nvSpPr>
        <p:spPr/>
        <p:txBody>
          <a:bodyPr/>
          <a:lstStyle>
            <a:lvl1pPr>
              <a:defRPr/>
            </a:lvl1pPr>
          </a:lstStyle>
          <a:p>
            <a:pPr>
              <a:defRPr/>
            </a:pPr>
            <a:r>
              <a:rPr lang="en-US"/>
              <a:t>Melinda Eitzen www.duffee-eitzen.com</a:t>
            </a:r>
          </a:p>
        </p:txBody>
      </p:sp>
      <p:sp>
        <p:nvSpPr>
          <p:cNvPr id="16" name="Date Placeholder 3"/>
          <p:cNvSpPr>
            <a:spLocks noGrp="1"/>
          </p:cNvSpPr>
          <p:nvPr>
            <p:ph type="dt" sz="half" idx="11"/>
          </p:nvPr>
        </p:nvSpPr>
        <p:spPr/>
        <p:txBody>
          <a:bodyPr/>
          <a:lstStyle>
            <a:lvl1pPr>
              <a:defRPr/>
            </a:lvl1pPr>
          </a:lstStyle>
          <a:p>
            <a:pPr>
              <a:defRPr/>
            </a:pPr>
            <a:fld id="{61E3E9B6-8AD2-430D-A50F-6BC973A0C951}" type="datetime1">
              <a:rPr lang="en-US" smtClean="0"/>
              <a:t>2/13/2021</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81A5D1B-88C9-4A96-9885-0206483907C9}" type="slidenum">
              <a:rPr lang="en-US"/>
              <a:pPr>
                <a:defRPr/>
              </a:pPr>
              <a:t>‹#›</a:t>
            </a:fld>
            <a:endParaRPr lang="en-US"/>
          </a:p>
        </p:txBody>
      </p:sp>
    </p:spTree>
    <p:extLst>
      <p:ext uri="{BB962C8B-B14F-4D97-AF65-F5344CB8AC3E}">
        <p14:creationId xmlns:p14="http://schemas.microsoft.com/office/powerpoint/2010/main" val="28709886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0C42A7E7-B5E0-4F40-AF7A-F4F2B77F1C65}" type="datetime1">
              <a:rPr lang="en-US" smtClean="0"/>
              <a:t>2/13/2021</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Melinda Eitzen www.duffee-eitzen.com</a:t>
            </a:r>
          </a:p>
        </p:txBody>
      </p:sp>
      <p:sp>
        <p:nvSpPr>
          <p:cNvPr id="8" name="Slide Number Placeholder 6"/>
          <p:cNvSpPr>
            <a:spLocks noGrp="1"/>
          </p:cNvSpPr>
          <p:nvPr>
            <p:ph type="sldNum" sz="quarter" idx="12"/>
          </p:nvPr>
        </p:nvSpPr>
        <p:spPr/>
        <p:txBody>
          <a:bodyPr/>
          <a:lstStyle>
            <a:lvl1pPr>
              <a:defRPr/>
            </a:lvl1pPr>
          </a:lstStyle>
          <a:p>
            <a:pPr>
              <a:defRPr/>
            </a:pPr>
            <a:fld id="{2D3DC1BC-69B4-4FD3-B4FA-EDD62CB082DF}" type="slidenum">
              <a:rPr lang="en-US"/>
              <a:pPr>
                <a:defRPr/>
              </a:pPr>
              <a:t>‹#›</a:t>
            </a:fld>
            <a:endParaRPr lang="en-US"/>
          </a:p>
        </p:txBody>
      </p:sp>
    </p:spTree>
    <p:extLst>
      <p:ext uri="{BB962C8B-B14F-4D97-AF65-F5344CB8AC3E}">
        <p14:creationId xmlns:p14="http://schemas.microsoft.com/office/powerpoint/2010/main" val="403475767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p:cNvSpPr>
            <a:spLocks noGrp="1"/>
          </p:cNvSpPr>
          <p:nvPr>
            <p:ph type="dt" sz="half" idx="10"/>
          </p:nvPr>
        </p:nvSpPr>
        <p:spPr/>
        <p:txBody>
          <a:bodyPr/>
          <a:lstStyle>
            <a:lvl1pPr>
              <a:defRPr/>
            </a:lvl1pPr>
          </a:lstStyle>
          <a:p>
            <a:pPr>
              <a:defRPr/>
            </a:pPr>
            <a:fld id="{B28AC04F-4FE1-4D5B-8616-6ABE40BF9B87}" type="datetime1">
              <a:rPr lang="en-US" smtClean="0"/>
              <a:t>2/13/2021</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r>
              <a:rPr lang="en-US"/>
              <a:t>Melinda Eitzen www.duffee-eitzen.com</a:t>
            </a: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3D089E2B-D155-416B-A21F-EA6898FA0298}" type="slidenum">
              <a:rPr lang="en-US"/>
              <a:pPr>
                <a:defRPr/>
              </a:pPr>
              <a:t>‹#›</a:t>
            </a:fld>
            <a:endParaRPr lang="en-US"/>
          </a:p>
        </p:txBody>
      </p:sp>
    </p:spTree>
    <p:extLst>
      <p:ext uri="{BB962C8B-B14F-4D97-AF65-F5344CB8AC3E}">
        <p14:creationId xmlns:p14="http://schemas.microsoft.com/office/powerpoint/2010/main" val="14686657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489736AC-68A9-47EC-9E3E-6A3ACA7E7773}" type="datetime1">
              <a:rPr lang="en-US" smtClean="0"/>
              <a:t>2/13/2021</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Melinda Eitzen www.duffee-eitzen.com</a:t>
            </a: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41872780-548C-45DF-A315-9109EE6762AD}" type="slidenum">
              <a:rPr lang="en-US"/>
              <a:pPr>
                <a:defRPr/>
              </a:pPr>
              <a:t>‹#›</a:t>
            </a:fld>
            <a:endParaRPr lang="en-US"/>
          </a:p>
        </p:txBody>
      </p:sp>
    </p:spTree>
    <p:extLst>
      <p:ext uri="{BB962C8B-B14F-4D97-AF65-F5344CB8AC3E}">
        <p14:creationId xmlns:p14="http://schemas.microsoft.com/office/powerpoint/2010/main" val="236723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860FF47F-A8DC-4B23-A9D4-B92F1E9E39C8}" type="datetime1">
              <a:rPr lang="en-US" smtClean="0"/>
              <a:t>2/13/2021</a:t>
            </a:fld>
            <a:endParaRPr lang="en-US"/>
          </a:p>
        </p:txBody>
      </p:sp>
      <p:sp>
        <p:nvSpPr>
          <p:cNvPr id="9" name="Footer Placeholder 2"/>
          <p:cNvSpPr>
            <a:spLocks noGrp="1"/>
          </p:cNvSpPr>
          <p:nvPr>
            <p:ph type="ftr" sz="quarter" idx="11"/>
          </p:nvPr>
        </p:nvSpPr>
        <p:spPr/>
        <p:txBody>
          <a:bodyPr/>
          <a:lstStyle>
            <a:lvl1pPr>
              <a:defRPr/>
            </a:lvl1pPr>
          </a:lstStyle>
          <a:p>
            <a:pPr>
              <a:defRPr/>
            </a:pPr>
            <a:r>
              <a:rPr lang="en-US"/>
              <a:t>Melinda Eitzen www.duffee-eitzen.com</a:t>
            </a: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0B83949A-304B-4FAB-975B-D3BCF274B69A}" type="slidenum">
              <a:rPr lang="en-US"/>
              <a:pPr>
                <a:defRPr/>
              </a:pPr>
              <a:t>‹#›</a:t>
            </a:fld>
            <a:endParaRPr lang="en-US"/>
          </a:p>
        </p:txBody>
      </p:sp>
    </p:spTree>
    <p:extLst>
      <p:ext uri="{BB962C8B-B14F-4D97-AF65-F5344CB8AC3E}">
        <p14:creationId xmlns:p14="http://schemas.microsoft.com/office/powerpoint/2010/main" val="110359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C33A7BC1-B691-4E1A-8287-381FDDC9819C}"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35238CDB-A962-4624-AA0F-7613B2511A0A}" type="datetime1">
              <a:rPr lang="en-US" smtClean="0"/>
              <a:t>2/13/2021</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r>
              <a:rPr lang="en-US"/>
              <a:t>Melinda Eitzen www.duffee-eitzen.com</a:t>
            </a:r>
          </a:p>
        </p:txBody>
      </p:sp>
    </p:spTree>
    <p:extLst>
      <p:ext uri="{BB962C8B-B14F-4D97-AF65-F5344CB8AC3E}">
        <p14:creationId xmlns:p14="http://schemas.microsoft.com/office/powerpoint/2010/main" val="292728836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4A56C145-C1C1-4646-942B-151CA2476F4E}"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045C98D7-C5D2-4E40-B198-8532A9807CDE}" type="datetime1">
              <a:rPr lang="en-US" smtClean="0"/>
              <a:t>2/13/2021</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r>
              <a:rPr lang="en-US"/>
              <a:t>Melinda Eitzen www.duffee-eitzen.com</a:t>
            </a:r>
          </a:p>
        </p:txBody>
      </p:sp>
    </p:spTree>
    <p:extLst>
      <p:ext uri="{BB962C8B-B14F-4D97-AF65-F5344CB8AC3E}">
        <p14:creationId xmlns:p14="http://schemas.microsoft.com/office/powerpoint/2010/main" val="369682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eorgia" pitchFamily="18"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3D55916E-AC8D-4BAC-8A70-30A08D97DF60}" type="datetime1">
              <a:rPr lang="en-US" smtClean="0"/>
              <a:t>2/13/2021</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r>
              <a:rPr lang="en-US"/>
              <a:t>Melinda Eitzen www.duffee-eitzen.com</a:t>
            </a: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560361AF-39D2-4316-88F6-BBF55CB237F7}"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sldNum="0" hdr="0" dt="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mailto:melinda@d-elaw.com" TargetMode="External"/><Relationship Id="rId4" Type="http://schemas.openxmlformats.org/officeDocument/2006/relationships/hyperlink" Target="http://www.duffee-eitzen/"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581400"/>
            <a:ext cx="8153400" cy="2590800"/>
          </a:xfrm>
        </p:spPr>
        <p:txBody>
          <a:bodyPr>
            <a:noAutofit/>
          </a:bodyPr>
          <a:lstStyle/>
          <a:p>
            <a:pPr eaLnBrk="1" fontAlgn="auto" hangingPunct="1">
              <a:spcAft>
                <a:spcPts val="0"/>
              </a:spcAft>
              <a:buFont typeface="Wingdings 2"/>
              <a:buNone/>
              <a:defRPr/>
            </a:pPr>
            <a:r>
              <a:rPr lang="en-US" sz="3200" b="0" dirty="0">
                <a:solidFill>
                  <a:schemeClr val="accent1">
                    <a:lumMod val="75000"/>
                  </a:schemeClr>
                </a:solidFill>
                <a:latin typeface="+mj-lt"/>
              </a:rPr>
              <a:t>By Melinda Eitzen </a:t>
            </a:r>
          </a:p>
          <a:p>
            <a:pPr algn="l" eaLnBrk="1" fontAlgn="auto" hangingPunct="1">
              <a:spcAft>
                <a:spcPts val="0"/>
              </a:spcAft>
              <a:buFont typeface="Wingdings 2"/>
              <a:buNone/>
              <a:defRPr/>
            </a:pPr>
            <a:r>
              <a:rPr lang="en-US" sz="2000" b="0" dirty="0" err="1">
                <a:solidFill>
                  <a:schemeClr val="accent1">
                    <a:lumMod val="75000"/>
                  </a:schemeClr>
                </a:solidFill>
                <a:latin typeface="+mj-lt"/>
              </a:rPr>
              <a:t>Duffee+Eitzen</a:t>
            </a:r>
            <a:endParaRPr lang="en-US" sz="2000" b="0" dirty="0">
              <a:solidFill>
                <a:schemeClr val="accent1">
                  <a:lumMod val="75000"/>
                </a:schemeClr>
              </a:solidFill>
              <a:latin typeface="+mj-lt"/>
            </a:endParaRPr>
          </a:p>
          <a:p>
            <a:pPr algn="l" eaLnBrk="1" fontAlgn="auto" hangingPunct="1">
              <a:spcAft>
                <a:spcPts val="0"/>
              </a:spcAft>
              <a:buFont typeface="Wingdings 2"/>
              <a:buNone/>
              <a:defRPr/>
            </a:pPr>
            <a:r>
              <a:rPr lang="en-US" sz="2000" b="0" dirty="0">
                <a:solidFill>
                  <a:schemeClr val="accent1">
                    <a:lumMod val="75000"/>
                  </a:schemeClr>
                </a:solidFill>
                <a:latin typeface="+mj-lt"/>
              </a:rPr>
              <a:t>melinda@d-elaw.com</a:t>
            </a:r>
          </a:p>
          <a:p>
            <a:pPr algn="l" eaLnBrk="1" fontAlgn="auto" hangingPunct="1">
              <a:spcAft>
                <a:spcPts val="0"/>
              </a:spcAft>
              <a:buFont typeface="Wingdings 2"/>
              <a:buNone/>
              <a:defRPr/>
            </a:pPr>
            <a:endParaRPr lang="en-US" sz="2000" b="0" dirty="0">
              <a:solidFill>
                <a:schemeClr val="accent1">
                  <a:lumMod val="75000"/>
                </a:schemeClr>
              </a:solidFill>
              <a:latin typeface="+mj-lt"/>
            </a:endParaRPr>
          </a:p>
          <a:p>
            <a:pPr algn="l" eaLnBrk="1" fontAlgn="auto" hangingPunct="1">
              <a:spcAft>
                <a:spcPts val="0"/>
              </a:spcAft>
              <a:buFont typeface="Wingdings 2"/>
              <a:buNone/>
              <a:defRPr/>
            </a:pPr>
            <a:r>
              <a:rPr lang="en-US" sz="2000" b="0" dirty="0">
                <a:solidFill>
                  <a:schemeClr val="accent1">
                    <a:lumMod val="75000"/>
                  </a:schemeClr>
                </a:solidFill>
                <a:latin typeface="+mj-lt"/>
              </a:rPr>
              <a:t>214-416-9010</a:t>
            </a:r>
          </a:p>
          <a:p>
            <a:pPr algn="l" eaLnBrk="1" fontAlgn="auto" hangingPunct="1">
              <a:spcAft>
                <a:spcPts val="0"/>
              </a:spcAft>
              <a:buFont typeface="Wingdings 2"/>
              <a:buNone/>
              <a:defRPr/>
            </a:pPr>
            <a:endParaRPr lang="en-US" sz="2000" b="0" dirty="0">
              <a:solidFill>
                <a:schemeClr val="accent1">
                  <a:lumMod val="75000"/>
                </a:schemeClr>
              </a:solidFill>
              <a:latin typeface="+mj-lt"/>
            </a:endParaRPr>
          </a:p>
          <a:p>
            <a:pPr algn="l" eaLnBrk="1" fontAlgn="auto" hangingPunct="1">
              <a:spcAft>
                <a:spcPts val="0"/>
              </a:spcAft>
              <a:buFont typeface="Wingdings 2"/>
              <a:buNone/>
              <a:defRPr/>
            </a:pPr>
            <a:endParaRPr lang="en-US" sz="2000" b="0" dirty="0">
              <a:solidFill>
                <a:schemeClr val="accent1">
                  <a:lumMod val="75000"/>
                </a:schemeClr>
              </a:solidFill>
              <a:latin typeface="+mj-lt"/>
            </a:endParaRPr>
          </a:p>
          <a:p>
            <a:pPr algn="l" eaLnBrk="1" fontAlgn="auto" hangingPunct="1">
              <a:spcAft>
                <a:spcPts val="0"/>
              </a:spcAft>
              <a:buFont typeface="Wingdings 2"/>
              <a:buNone/>
              <a:defRPr/>
            </a:pPr>
            <a:endParaRPr lang="en-US" sz="4000" b="0" dirty="0">
              <a:solidFill>
                <a:schemeClr val="accent1">
                  <a:lumMod val="75000"/>
                </a:schemeClr>
              </a:solidFill>
              <a:latin typeface="+mj-lt"/>
            </a:endParaRPr>
          </a:p>
          <a:p>
            <a:pPr algn="l" eaLnBrk="1" fontAlgn="auto" hangingPunct="1">
              <a:spcAft>
                <a:spcPts val="0"/>
              </a:spcAft>
              <a:buFont typeface="Wingdings 2"/>
              <a:buNone/>
              <a:defRPr/>
            </a:pPr>
            <a:r>
              <a:rPr lang="en-US" sz="3200" b="0" dirty="0">
                <a:solidFill>
                  <a:schemeClr val="accent1">
                    <a:lumMod val="75000"/>
                  </a:schemeClr>
                </a:solidFill>
                <a:latin typeface="+mj-lt"/>
              </a:rPr>
              <a:t>	</a:t>
            </a:r>
          </a:p>
          <a:p>
            <a:pPr algn="l" eaLnBrk="1" fontAlgn="auto" hangingPunct="1">
              <a:spcAft>
                <a:spcPts val="0"/>
              </a:spcAft>
              <a:buFont typeface="Wingdings 2"/>
              <a:buNone/>
              <a:defRPr/>
            </a:pPr>
            <a:endParaRPr lang="en-US" sz="3200" b="0" dirty="0">
              <a:solidFill>
                <a:schemeClr val="accent1">
                  <a:lumMod val="75000"/>
                </a:schemeClr>
              </a:solidFill>
              <a:latin typeface="+mj-lt"/>
            </a:endParaRPr>
          </a:p>
        </p:txBody>
      </p:sp>
      <p:sp>
        <p:nvSpPr>
          <p:cNvPr id="2" name="Title 1"/>
          <p:cNvSpPr>
            <a:spLocks noGrp="1"/>
          </p:cNvSpPr>
          <p:nvPr>
            <p:ph type="ctrTitle"/>
          </p:nvPr>
        </p:nvSpPr>
        <p:spPr>
          <a:xfrm>
            <a:off x="685800" y="152400"/>
            <a:ext cx="7772400" cy="1981200"/>
          </a:xfrm>
        </p:spPr>
        <p:txBody>
          <a:bodyPr>
            <a:normAutofit/>
          </a:bodyPr>
          <a:lstStyle/>
          <a:p>
            <a:pPr eaLnBrk="1" fontAlgn="auto" hangingPunct="1">
              <a:spcAft>
                <a:spcPts val="0"/>
              </a:spcAft>
              <a:defRPr/>
            </a:pPr>
            <a:r>
              <a:rPr lang="en-US" sz="4800" dirty="0">
                <a:solidFill>
                  <a:schemeClr val="accent6">
                    <a:lumMod val="75000"/>
                  </a:schemeClr>
                </a:solidFill>
                <a:latin typeface="Elephant" pitchFamily="18" charset="0"/>
              </a:rPr>
              <a:t>Collaborative Process- How to sell it </a:t>
            </a:r>
          </a:p>
        </p:txBody>
      </p:sp>
      <p:sp>
        <p:nvSpPr>
          <p:cNvPr id="4" name="Footer Placeholder 3"/>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solidFill>
                  <a:schemeClr val="accent1"/>
                </a:solidFill>
              </a:rPr>
              <a:t>What To Do:</a:t>
            </a:r>
            <a:endParaRPr lang="en-US" sz="4000" dirty="0"/>
          </a:p>
        </p:txBody>
      </p:sp>
      <p:sp>
        <p:nvSpPr>
          <p:cNvPr id="24579" name="Content Placeholder 2"/>
          <p:cNvSpPr>
            <a:spLocks noGrp="1"/>
          </p:cNvSpPr>
          <p:nvPr>
            <p:ph sz="quarter" idx="1"/>
          </p:nvPr>
        </p:nvSpPr>
        <p:spPr>
          <a:xfrm>
            <a:off x="301624" y="1527175"/>
            <a:ext cx="8613775" cy="4572000"/>
          </a:xfrm>
        </p:spPr>
        <p:txBody>
          <a:bodyPr/>
          <a:lstStyle/>
          <a:p>
            <a:pPr marL="0" indent="0" algn="ctr" eaLnBrk="1" hangingPunct="1">
              <a:buNone/>
            </a:pPr>
            <a:r>
              <a:rPr lang="en-US" sz="3600" dirty="0"/>
              <a:t>Negotiation Style</a:t>
            </a:r>
          </a:p>
          <a:p>
            <a:pPr marL="0" indent="0" eaLnBrk="1" hangingPunct="1">
              <a:buNone/>
            </a:pPr>
            <a:r>
              <a:rPr lang="en-US" sz="3200" dirty="0"/>
              <a:t>Explain the benefits of positional vs. interest-based negotiations</a:t>
            </a:r>
          </a:p>
          <a:p>
            <a:pPr marL="0" indent="0" eaLnBrk="1" hangingPunct="1">
              <a:buNone/>
            </a:pPr>
            <a:endParaRPr lang="en-US" sz="1400" dirty="0"/>
          </a:p>
          <a:p>
            <a:pPr eaLnBrk="1" hangingPunct="1"/>
            <a:r>
              <a:rPr lang="en-US" sz="3200" dirty="0">
                <a:solidFill>
                  <a:schemeClr val="accent1"/>
                </a:solidFill>
              </a:rPr>
              <a:t>Tell the orange story</a:t>
            </a:r>
          </a:p>
          <a:p>
            <a:pPr eaLnBrk="1" hangingPunct="1"/>
            <a:r>
              <a:rPr lang="en-US" sz="3200" dirty="0">
                <a:solidFill>
                  <a:schemeClr val="accent1"/>
                </a:solidFill>
              </a:rPr>
              <a:t>Solution-oriented process</a:t>
            </a:r>
          </a:p>
          <a:p>
            <a:pPr eaLnBrk="1" hangingPunct="1"/>
            <a:r>
              <a:rPr lang="en-US" sz="3200" dirty="0">
                <a:solidFill>
                  <a:schemeClr val="accent1"/>
                </a:solidFill>
              </a:rPr>
              <a:t>Stress creative solutions</a:t>
            </a:r>
          </a:p>
          <a:p>
            <a:endParaRPr lang="en-US" dirty="0"/>
          </a:p>
        </p:txBody>
      </p:sp>
      <p:pic>
        <p:nvPicPr>
          <p:cNvPr id="2052" name="Picture 4" descr="C:\Users\catriona\AppData\Local\Microsoft\Windows\Temporary Internet Files\Content.IE5\6MGF30ZG\MC9001986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276600"/>
            <a:ext cx="2515594" cy="22098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solidFill>
                  <a:schemeClr val="accent1"/>
                </a:solidFill>
              </a:rPr>
              <a:t>What To Do:</a:t>
            </a:r>
            <a:endParaRPr lang="en-US" sz="4000" dirty="0"/>
          </a:p>
        </p:txBody>
      </p:sp>
      <p:sp>
        <p:nvSpPr>
          <p:cNvPr id="3" name="Content Placeholder 2"/>
          <p:cNvSpPr>
            <a:spLocks noGrp="1"/>
          </p:cNvSpPr>
          <p:nvPr>
            <p:ph sz="quarter" idx="1"/>
          </p:nvPr>
        </p:nvSpPr>
        <p:spPr>
          <a:xfrm>
            <a:off x="152400" y="1527174"/>
            <a:ext cx="8839200" cy="4873625"/>
          </a:xfrm>
        </p:spPr>
        <p:txBody>
          <a:bodyPr/>
          <a:lstStyle/>
          <a:p>
            <a:pPr marL="274320" lvl="1" indent="0" algn="ctr" eaLnBrk="1" fontAlgn="auto" hangingPunct="1">
              <a:spcAft>
                <a:spcPts val="0"/>
              </a:spcAft>
              <a:buNone/>
              <a:defRPr/>
            </a:pPr>
            <a:r>
              <a:rPr lang="en-US" sz="3600" dirty="0">
                <a:solidFill>
                  <a:schemeClr val="tx1"/>
                </a:solidFill>
              </a:rPr>
              <a:t>Discuss Other Benefits</a:t>
            </a:r>
            <a:br>
              <a:rPr lang="en-US" sz="3600" dirty="0">
                <a:solidFill>
                  <a:schemeClr val="tx1"/>
                </a:solidFill>
              </a:rPr>
            </a:br>
            <a:endParaRPr lang="en-US" sz="1000" dirty="0">
              <a:solidFill>
                <a:schemeClr val="tx1"/>
              </a:solidFill>
            </a:endParaRPr>
          </a:p>
          <a:p>
            <a:pPr lvl="0" eaLnBrk="1" hangingPunct="1">
              <a:buClr>
                <a:srgbClr val="D16349"/>
              </a:buClr>
            </a:pPr>
            <a:r>
              <a:rPr lang="en-US" sz="3200" dirty="0">
                <a:solidFill>
                  <a:srgbClr val="C00000"/>
                </a:solidFill>
              </a:rPr>
              <a:t>Emphasize being in control of the scheduling vs. the Court dictating the schedule</a:t>
            </a:r>
          </a:p>
          <a:p>
            <a:pPr marL="0" lvl="0" indent="0" eaLnBrk="1" hangingPunct="1">
              <a:buClr>
                <a:srgbClr val="D16349"/>
              </a:buClr>
              <a:buNone/>
            </a:pPr>
            <a:endParaRPr lang="en-US" sz="1000" dirty="0">
              <a:solidFill>
                <a:srgbClr val="C00000"/>
              </a:solidFill>
            </a:endParaRPr>
          </a:p>
          <a:p>
            <a:pPr lvl="0" eaLnBrk="1" hangingPunct="1">
              <a:buClr>
                <a:srgbClr val="D16349"/>
              </a:buClr>
            </a:pPr>
            <a:r>
              <a:rPr lang="en-US" sz="3200" dirty="0">
                <a:solidFill>
                  <a:srgbClr val="C00000"/>
                </a:solidFill>
              </a:rPr>
              <a:t>Emphasize staying out of Court/privacy</a:t>
            </a:r>
          </a:p>
          <a:p>
            <a:pPr marL="0" lvl="0" indent="0" eaLnBrk="1" hangingPunct="1">
              <a:buClr>
                <a:srgbClr val="D16349"/>
              </a:buClr>
              <a:buNone/>
            </a:pPr>
            <a:endParaRPr lang="en-US" sz="1000" dirty="0">
              <a:solidFill>
                <a:srgbClr val="C00000"/>
              </a:solidFill>
            </a:endParaRPr>
          </a:p>
          <a:p>
            <a:pPr lvl="0" eaLnBrk="1" hangingPunct="1">
              <a:spcBef>
                <a:spcPts val="0"/>
              </a:spcBef>
              <a:buClr>
                <a:srgbClr val="D16349"/>
              </a:buClr>
            </a:pPr>
            <a:r>
              <a:rPr lang="en-US" sz="3200" dirty="0">
                <a:solidFill>
                  <a:srgbClr val="C00000"/>
                </a:solidFill>
              </a:rPr>
              <a:t>Tell them about bizarre rulings you</a:t>
            </a:r>
          </a:p>
          <a:p>
            <a:pPr marL="0" lvl="0" indent="0" eaLnBrk="1" hangingPunct="1">
              <a:spcBef>
                <a:spcPts val="0"/>
              </a:spcBef>
              <a:buClr>
                <a:srgbClr val="D16349"/>
              </a:buClr>
              <a:buNone/>
            </a:pPr>
            <a:r>
              <a:rPr lang="en-US" sz="3200" dirty="0">
                <a:solidFill>
                  <a:srgbClr val="C00000"/>
                </a:solidFill>
              </a:rPr>
              <a:t>   have received or heard about. </a:t>
            </a:r>
          </a:p>
          <a:p>
            <a:pPr>
              <a:defRPr/>
            </a:pPr>
            <a:endParaRPr lang="en-US" dirty="0"/>
          </a:p>
        </p:txBody>
      </p:sp>
      <p:pic>
        <p:nvPicPr>
          <p:cNvPr id="25604" name="Picture 5" descr="C:\Documents and Settings\melindae\Local Settings\Temporary Internet Files\Content.IE5\CX2BO9QV\MCj0434879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977390"/>
            <a:ext cx="2726267" cy="2453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4000" dirty="0">
                <a:solidFill>
                  <a:schemeClr val="accent1"/>
                </a:solidFill>
              </a:rPr>
              <a:t>What To Do:</a:t>
            </a:r>
          </a:p>
        </p:txBody>
      </p:sp>
      <p:sp>
        <p:nvSpPr>
          <p:cNvPr id="3" name="Content Placeholder 2"/>
          <p:cNvSpPr>
            <a:spLocks noGrp="1"/>
          </p:cNvSpPr>
          <p:nvPr>
            <p:ph sz="quarter" idx="1"/>
          </p:nvPr>
        </p:nvSpPr>
        <p:spPr>
          <a:xfrm>
            <a:off x="301625" y="1600200"/>
            <a:ext cx="8504238" cy="4648199"/>
          </a:xfrm>
        </p:spPr>
        <p:txBody>
          <a:bodyPr>
            <a:normAutofit fontScale="92500" lnSpcReduction="10000"/>
          </a:bodyPr>
          <a:lstStyle/>
          <a:p>
            <a:pPr marL="0" indent="0" algn="ctr" eaLnBrk="1" fontAlgn="auto" hangingPunct="1">
              <a:spcAft>
                <a:spcPts val="0"/>
              </a:spcAft>
              <a:buNone/>
              <a:defRPr/>
            </a:pPr>
            <a:r>
              <a:rPr lang="en-US" sz="3500" dirty="0"/>
              <a:t>How to Deal with Losing the Lawyer issue: </a:t>
            </a:r>
            <a:br>
              <a:rPr lang="en-US" sz="3500" dirty="0"/>
            </a:br>
            <a:endParaRPr lang="en-US" sz="1100" dirty="0"/>
          </a:p>
          <a:p>
            <a:pPr lvl="0" eaLnBrk="1" hangingPunct="1">
              <a:buClr>
                <a:srgbClr val="D16349"/>
              </a:buClr>
            </a:pPr>
            <a:r>
              <a:rPr lang="en-US" sz="2600" dirty="0">
                <a:solidFill>
                  <a:srgbClr val="C00000"/>
                </a:solidFill>
              </a:rPr>
              <a:t>“There are hundreds of good litigators in this area and you will not lack for one.  How I am of most use to you is in the collaborative process.”</a:t>
            </a:r>
          </a:p>
          <a:p>
            <a:pPr lvl="0" eaLnBrk="1" hangingPunct="1">
              <a:buClr>
                <a:srgbClr val="D16349"/>
              </a:buClr>
            </a:pPr>
            <a:r>
              <a:rPr lang="en-US" sz="2600" dirty="0">
                <a:solidFill>
                  <a:srgbClr val="C00000"/>
                </a:solidFill>
              </a:rPr>
              <a:t>If your goal is to work it out, you are going to want lawyers who share that goal – not just give lip service to it.</a:t>
            </a:r>
          </a:p>
          <a:p>
            <a:pPr lvl="0" eaLnBrk="1" hangingPunct="1">
              <a:buClr>
                <a:srgbClr val="D16349"/>
              </a:buClr>
            </a:pPr>
            <a:r>
              <a:rPr lang="en-US" sz="2600" dirty="0">
                <a:solidFill>
                  <a:srgbClr val="C00000"/>
                </a:solidFill>
              </a:rPr>
              <a:t>Most cases in the collaborative process settle in the process – if they didn’t you would not make a living</a:t>
            </a:r>
          </a:p>
          <a:p>
            <a:pPr lvl="0" eaLnBrk="1" hangingPunct="1">
              <a:buClr>
                <a:srgbClr val="D16349"/>
              </a:buClr>
            </a:pPr>
            <a:r>
              <a:rPr lang="en-US" sz="2600" dirty="0">
                <a:solidFill>
                  <a:srgbClr val="C00000"/>
                </a:solidFill>
              </a:rPr>
              <a:t>If they must change lawyers, you will help them find a litigation lawyer and transition them to that lawyer.</a:t>
            </a:r>
          </a:p>
          <a:p>
            <a:pPr lvl="0" eaLnBrk="1" hangingPunct="1">
              <a:buClr>
                <a:srgbClr val="D16349"/>
              </a:buClr>
            </a:pPr>
            <a:r>
              <a:rPr lang="en-US" sz="2600" dirty="0">
                <a:solidFill>
                  <a:srgbClr val="C00000"/>
                </a:solidFill>
              </a:rPr>
              <a:t>We are dedicated settlement counsel</a:t>
            </a:r>
          </a:p>
        </p:txBody>
      </p:sp>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4000" dirty="0">
                <a:solidFill>
                  <a:schemeClr val="accent1"/>
                </a:solidFill>
              </a:rPr>
              <a:t>What </a:t>
            </a:r>
            <a:r>
              <a:rPr lang="en-US" sz="4000" b="1" dirty="0">
                <a:solidFill>
                  <a:schemeClr val="accent1"/>
                </a:solidFill>
              </a:rPr>
              <a:t>Not</a:t>
            </a:r>
            <a:r>
              <a:rPr lang="en-US" sz="4000" dirty="0">
                <a:solidFill>
                  <a:schemeClr val="accent1"/>
                </a:solidFill>
              </a:rPr>
              <a:t> To Do:</a:t>
            </a:r>
          </a:p>
        </p:txBody>
      </p:sp>
      <p:pic>
        <p:nvPicPr>
          <p:cNvPr id="30723" name="Picture 2" descr="C:\Documents and Settings\melindae\Local Settings\Temporary Internet Files\Content.IE5\GX2RKTQV\MCj04400350000[1].pn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5486400" y="2514600"/>
            <a:ext cx="3429000" cy="2425700"/>
          </a:xfrm>
          <a:noFill/>
        </p:spPr>
      </p:pic>
      <p:sp>
        <p:nvSpPr>
          <p:cNvPr id="30724" name="TextBox 4"/>
          <p:cNvSpPr txBox="1">
            <a:spLocks noChangeArrowheads="1"/>
          </p:cNvSpPr>
          <p:nvPr/>
        </p:nvSpPr>
        <p:spPr bwMode="auto">
          <a:xfrm>
            <a:off x="685800" y="1600200"/>
            <a:ext cx="67818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000" dirty="0">
                <a:latin typeface="Georgia" pitchFamily="18" charset="0"/>
              </a:rPr>
              <a:t>Don’t tell them it is NEW.</a:t>
            </a:r>
          </a:p>
          <a:p>
            <a:pPr eaLnBrk="1" hangingPunct="1"/>
            <a:endParaRPr lang="en-US" sz="4000" dirty="0">
              <a:latin typeface="Georgia" pitchFamily="18" charset="0"/>
            </a:endParaRPr>
          </a:p>
          <a:p>
            <a:pPr eaLnBrk="1" hangingPunct="1"/>
            <a:r>
              <a:rPr lang="en-US" sz="4000" dirty="0">
                <a:latin typeface="Georgia" pitchFamily="18" charset="0"/>
              </a:rPr>
              <a:t>One client told me </a:t>
            </a:r>
          </a:p>
          <a:p>
            <a:pPr eaLnBrk="1" hangingPunct="1"/>
            <a:r>
              <a:rPr lang="en-US" sz="4000" dirty="0">
                <a:latin typeface="Georgia" pitchFamily="18" charset="0"/>
              </a:rPr>
              <a:t>he did not want to be </a:t>
            </a:r>
          </a:p>
          <a:p>
            <a:pPr eaLnBrk="1" hangingPunct="1"/>
            <a:r>
              <a:rPr lang="en-US" sz="4000" dirty="0">
                <a:latin typeface="Georgia" pitchFamily="18" charset="0"/>
              </a:rPr>
              <a:t>the Guinea Pig for </a:t>
            </a:r>
          </a:p>
          <a:p>
            <a:pPr eaLnBrk="1" hangingPunct="1"/>
            <a:r>
              <a:rPr lang="en-US" sz="4000" dirty="0">
                <a:latin typeface="Georgia" pitchFamily="18" charset="0"/>
              </a:rPr>
              <a:t>some NEW thing. </a:t>
            </a:r>
          </a:p>
          <a:p>
            <a:pPr eaLnBrk="1" hangingPunct="1"/>
            <a:endParaRPr lang="en-US" sz="4400" dirty="0">
              <a:latin typeface="Georgia" pitchFamily="18" charset="0"/>
            </a:endParaRPr>
          </a:p>
        </p:txBody>
      </p:sp>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4000" dirty="0">
                <a:solidFill>
                  <a:schemeClr val="accent1"/>
                </a:solidFill>
              </a:rPr>
              <a:t>What </a:t>
            </a:r>
            <a:r>
              <a:rPr lang="en-US" sz="4000" b="1" dirty="0">
                <a:solidFill>
                  <a:schemeClr val="accent1"/>
                </a:solidFill>
              </a:rPr>
              <a:t>NOT</a:t>
            </a:r>
            <a:r>
              <a:rPr lang="en-US" sz="4000" dirty="0">
                <a:solidFill>
                  <a:schemeClr val="accent1"/>
                </a:solidFill>
              </a:rPr>
              <a:t> To Do:</a:t>
            </a:r>
          </a:p>
        </p:txBody>
      </p:sp>
      <p:sp>
        <p:nvSpPr>
          <p:cNvPr id="3" name="Content Placeholder 2"/>
          <p:cNvSpPr>
            <a:spLocks noGrp="1"/>
          </p:cNvSpPr>
          <p:nvPr>
            <p:ph sz="quarter" idx="1"/>
          </p:nvPr>
        </p:nvSpPr>
        <p:spPr>
          <a:xfrm>
            <a:off x="152400" y="1527175"/>
            <a:ext cx="8839200" cy="4572000"/>
          </a:xfrm>
        </p:spPr>
        <p:txBody>
          <a:bodyPr>
            <a:normAutofit fontScale="77500" lnSpcReduction="20000"/>
          </a:bodyPr>
          <a:lstStyle/>
          <a:p>
            <a:pPr marL="0" indent="0" algn="ctr" eaLnBrk="1" fontAlgn="auto" hangingPunct="1">
              <a:spcAft>
                <a:spcPts val="0"/>
              </a:spcAft>
              <a:buNone/>
              <a:defRPr/>
            </a:pPr>
            <a:r>
              <a:rPr lang="en-US" sz="4300" dirty="0"/>
              <a:t>Don’t </a:t>
            </a:r>
            <a:r>
              <a:rPr lang="en-US" sz="4300" b="1" dirty="0"/>
              <a:t>Over</a:t>
            </a:r>
            <a:r>
              <a:rPr lang="en-US" sz="4300" dirty="0"/>
              <a:t> Sell it. </a:t>
            </a:r>
          </a:p>
          <a:p>
            <a:pPr marL="571182" indent="-571500" eaLnBrk="1" fontAlgn="auto" hangingPunct="1">
              <a:spcAft>
                <a:spcPts val="0"/>
              </a:spcAft>
              <a:defRPr/>
            </a:pPr>
            <a:r>
              <a:rPr lang="en-US" sz="3400" dirty="0">
                <a:solidFill>
                  <a:srgbClr val="C00000"/>
                </a:solidFill>
              </a:rPr>
              <a:t>Don’t have a lower retainer for Collaborative cases</a:t>
            </a:r>
          </a:p>
          <a:p>
            <a:pPr marL="571182" indent="-571500" eaLnBrk="1" fontAlgn="auto" hangingPunct="1">
              <a:spcAft>
                <a:spcPts val="0"/>
              </a:spcAft>
              <a:defRPr/>
            </a:pPr>
            <a:r>
              <a:rPr lang="en-US" sz="3400" dirty="0">
                <a:solidFill>
                  <a:srgbClr val="C00000"/>
                </a:solidFill>
              </a:rPr>
              <a:t>Don’t make promises you cannot keep</a:t>
            </a:r>
          </a:p>
          <a:p>
            <a:pPr marL="571182" indent="-571500" eaLnBrk="1" fontAlgn="auto" hangingPunct="1">
              <a:spcAft>
                <a:spcPts val="0"/>
              </a:spcAft>
              <a:defRPr/>
            </a:pPr>
            <a:r>
              <a:rPr lang="en-US" sz="3400" dirty="0">
                <a:solidFill>
                  <a:srgbClr val="C00000"/>
                </a:solidFill>
              </a:rPr>
              <a:t>No process can guarantee outcome</a:t>
            </a:r>
          </a:p>
          <a:p>
            <a:pPr marL="0" indent="0" eaLnBrk="1" fontAlgn="auto" hangingPunct="1">
              <a:spcAft>
                <a:spcPts val="0"/>
              </a:spcAft>
              <a:buNone/>
              <a:defRPr/>
            </a:pPr>
            <a:endParaRPr lang="en-US" sz="2900" dirty="0"/>
          </a:p>
          <a:p>
            <a:pPr marL="0" indent="0" eaLnBrk="1" fontAlgn="auto" hangingPunct="1">
              <a:spcAft>
                <a:spcPts val="0"/>
              </a:spcAft>
              <a:buNone/>
              <a:defRPr/>
            </a:pPr>
            <a:endParaRPr lang="en-US" sz="2900" dirty="0"/>
          </a:p>
          <a:p>
            <a:pPr marL="548640" lvl="1" indent="-274320" algn="ctr" eaLnBrk="1" fontAlgn="auto" hangingPunct="1">
              <a:spcAft>
                <a:spcPts val="0"/>
              </a:spcAft>
              <a:buFont typeface="Wingdings"/>
              <a:buNone/>
              <a:defRPr/>
            </a:pPr>
            <a:r>
              <a:rPr lang="en-US" sz="4300" dirty="0">
                <a:solidFill>
                  <a:schemeClr val="tx1"/>
                </a:solidFill>
              </a:rPr>
              <a:t>Instead:</a:t>
            </a:r>
          </a:p>
          <a:p>
            <a:pPr marL="274002" indent="-274320" eaLnBrk="1" fontAlgn="auto" hangingPunct="1">
              <a:spcAft>
                <a:spcPts val="0"/>
              </a:spcAft>
              <a:buFont typeface="Wingdings"/>
              <a:buNone/>
              <a:defRPr/>
            </a:pPr>
            <a:r>
              <a:rPr lang="en-US" sz="3400" dirty="0">
                <a:solidFill>
                  <a:srgbClr val="C00000"/>
                </a:solidFill>
              </a:rPr>
              <a:t>	Tell them they may not be allowed to do it collaboratively because the other party must agree.  So, we may not be able to do it that way, even though it is the superior way. </a:t>
            </a:r>
          </a:p>
          <a:p>
            <a:pPr marL="548640" lvl="1" indent="-274320" eaLnBrk="1" fontAlgn="auto" hangingPunct="1">
              <a:spcAft>
                <a:spcPts val="0"/>
              </a:spcAft>
              <a:buFont typeface="Wingdings"/>
              <a:buNone/>
              <a:defRPr/>
            </a:pPr>
            <a:endParaRPr lang="en-US" sz="3600" dirty="0"/>
          </a:p>
        </p:txBody>
      </p:sp>
      <p:pic>
        <p:nvPicPr>
          <p:cNvPr id="31748" name="Picture 4" descr="C:\Documents and Settings\melindae\Local Settings\Temporary Internet Files\Content.IE5\4HGL2ZGT\MCj0434765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752600"/>
            <a:ext cx="2327865" cy="307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z="4000" dirty="0">
                <a:solidFill>
                  <a:schemeClr val="accent1"/>
                </a:solidFill>
              </a:rPr>
              <a:t>What To Do:</a:t>
            </a:r>
          </a:p>
        </p:txBody>
      </p:sp>
      <p:sp>
        <p:nvSpPr>
          <p:cNvPr id="3" name="Content Placeholder 2"/>
          <p:cNvSpPr>
            <a:spLocks noGrp="1"/>
          </p:cNvSpPr>
          <p:nvPr>
            <p:ph sz="quarter" idx="1"/>
          </p:nvPr>
        </p:nvSpPr>
        <p:spPr>
          <a:xfrm>
            <a:off x="152400" y="1527174"/>
            <a:ext cx="8653463" cy="4797425"/>
          </a:xfrm>
        </p:spPr>
        <p:txBody>
          <a:bodyPr>
            <a:normAutofit/>
          </a:bodyPr>
          <a:lstStyle/>
          <a:p>
            <a:pPr marL="0" indent="0" algn="ctr" eaLnBrk="1" fontAlgn="auto" hangingPunct="1">
              <a:spcAft>
                <a:spcPts val="0"/>
              </a:spcAft>
              <a:buNone/>
              <a:defRPr/>
            </a:pPr>
            <a:r>
              <a:rPr lang="en-US" sz="3200" dirty="0"/>
              <a:t>In Family Cases, discuss value of the team: </a:t>
            </a:r>
            <a:br>
              <a:rPr lang="en-US" sz="3200" dirty="0"/>
            </a:br>
            <a:endParaRPr lang="en-US" sz="1000" dirty="0"/>
          </a:p>
          <a:p>
            <a:pPr lvl="0">
              <a:buClr>
                <a:srgbClr val="D16349"/>
              </a:buClr>
            </a:pPr>
            <a:r>
              <a:rPr lang="en-US" sz="2300" dirty="0">
                <a:solidFill>
                  <a:srgbClr val="C00000"/>
                </a:solidFill>
              </a:rPr>
              <a:t>Discuss the team as if that is the only way collaborative law is done.</a:t>
            </a:r>
            <a:br>
              <a:rPr lang="en-US" sz="2300" dirty="0">
                <a:solidFill>
                  <a:srgbClr val="C00000"/>
                </a:solidFill>
              </a:rPr>
            </a:br>
            <a:endParaRPr lang="en-US" sz="1000" dirty="0">
              <a:solidFill>
                <a:srgbClr val="C00000"/>
              </a:solidFill>
            </a:endParaRPr>
          </a:p>
          <a:p>
            <a:pPr lvl="0">
              <a:buClr>
                <a:srgbClr val="D16349"/>
              </a:buClr>
            </a:pPr>
            <a:r>
              <a:rPr lang="en-US" sz="2300" dirty="0">
                <a:solidFill>
                  <a:srgbClr val="C00000"/>
                </a:solidFill>
              </a:rPr>
              <a:t>Discuss Full Disclosure and Transparency</a:t>
            </a:r>
            <a:br>
              <a:rPr lang="en-US" sz="2300" dirty="0">
                <a:solidFill>
                  <a:srgbClr val="C00000"/>
                </a:solidFill>
              </a:rPr>
            </a:br>
            <a:endParaRPr lang="en-US" sz="1000" dirty="0">
              <a:solidFill>
                <a:srgbClr val="C00000"/>
              </a:solidFill>
            </a:endParaRPr>
          </a:p>
          <a:p>
            <a:pPr lvl="0">
              <a:spcBef>
                <a:spcPts val="0"/>
              </a:spcBef>
              <a:buClr>
                <a:srgbClr val="D16349"/>
              </a:buClr>
            </a:pPr>
            <a:r>
              <a:rPr lang="en-US" sz="2300" dirty="0">
                <a:solidFill>
                  <a:srgbClr val="C00000"/>
                </a:solidFill>
              </a:rPr>
              <a:t>Value of Financial Planner to help gather</a:t>
            </a:r>
          </a:p>
          <a:p>
            <a:pPr marL="0" lvl="0" indent="0">
              <a:spcBef>
                <a:spcPts val="0"/>
              </a:spcBef>
              <a:buClr>
                <a:srgbClr val="D16349"/>
              </a:buClr>
              <a:buNone/>
            </a:pPr>
            <a:r>
              <a:rPr lang="en-US" sz="2300" dirty="0">
                <a:solidFill>
                  <a:srgbClr val="C00000"/>
                </a:solidFill>
              </a:rPr>
              <a:t> and organize all the information.</a:t>
            </a:r>
            <a:br>
              <a:rPr lang="en-US" sz="2300" dirty="0">
                <a:solidFill>
                  <a:srgbClr val="C00000"/>
                </a:solidFill>
              </a:rPr>
            </a:br>
            <a:endParaRPr lang="en-US" sz="1000" dirty="0">
              <a:solidFill>
                <a:srgbClr val="C00000"/>
              </a:solidFill>
            </a:endParaRPr>
          </a:p>
          <a:p>
            <a:pPr lvl="0">
              <a:spcBef>
                <a:spcPts val="0"/>
              </a:spcBef>
              <a:buClr>
                <a:srgbClr val="D16349"/>
              </a:buClr>
            </a:pPr>
            <a:r>
              <a:rPr lang="en-US" sz="2300" dirty="0">
                <a:solidFill>
                  <a:srgbClr val="C00000"/>
                </a:solidFill>
              </a:rPr>
              <a:t>Explain the option of the FP making 15-20</a:t>
            </a:r>
          </a:p>
          <a:p>
            <a:pPr marL="0" lvl="0" indent="0">
              <a:spcBef>
                <a:spcPts val="0"/>
              </a:spcBef>
              <a:buClr>
                <a:srgbClr val="D16349"/>
              </a:buClr>
              <a:buNone/>
            </a:pPr>
            <a:r>
              <a:rPr lang="en-US" sz="2300" dirty="0">
                <a:solidFill>
                  <a:srgbClr val="C00000"/>
                </a:solidFill>
              </a:rPr>
              <a:t>    year cash flow projections.</a:t>
            </a:r>
            <a:br>
              <a:rPr lang="en-US" sz="2300" dirty="0">
                <a:solidFill>
                  <a:srgbClr val="C00000"/>
                </a:solidFill>
              </a:rPr>
            </a:br>
            <a:endParaRPr lang="en-US" sz="1000" dirty="0">
              <a:solidFill>
                <a:srgbClr val="C00000"/>
              </a:solidFill>
            </a:endParaRPr>
          </a:p>
          <a:p>
            <a:pPr lvl="0">
              <a:buClr>
                <a:srgbClr val="D16349"/>
              </a:buClr>
            </a:pPr>
            <a:r>
              <a:rPr lang="en-US" sz="2300" dirty="0">
                <a:solidFill>
                  <a:srgbClr val="C00000"/>
                </a:solidFill>
              </a:rPr>
              <a:t>Can pay one FP to do the data gathering instead of both lawyers. We are fee shifting from the lawyers to neutrals. </a:t>
            </a:r>
          </a:p>
          <a:p>
            <a:pPr marL="274320" lvl="1" indent="0" eaLnBrk="1" fontAlgn="auto" hangingPunct="1">
              <a:spcAft>
                <a:spcPts val="0"/>
              </a:spcAft>
              <a:buNone/>
              <a:defRPr/>
            </a:pPr>
            <a:endParaRPr lang="en-US" dirty="0"/>
          </a:p>
          <a:p>
            <a:pPr marL="548640" lvl="1" indent="-274320" eaLnBrk="1" fontAlgn="auto" hangingPunct="1">
              <a:spcAft>
                <a:spcPts val="0"/>
              </a:spcAft>
              <a:buFont typeface="Wingdings"/>
              <a:buChar char=""/>
              <a:defRPr/>
            </a:pPr>
            <a:endParaRPr lang="en-US" dirty="0"/>
          </a:p>
        </p:txBody>
      </p:sp>
      <p:pic>
        <p:nvPicPr>
          <p:cNvPr id="32772" name="Picture 3" descr="C:\Documents and Settings\melindae\Local Settings\Temporary Internet Files\Content.IE5\4XENWLMJ\MCj0439612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1011" y="2743200"/>
            <a:ext cx="3146612"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1"/>
                </a:solidFill>
              </a:rPr>
              <a:t>What To Do: </a:t>
            </a:r>
            <a:endParaRPr lang="en-US" sz="4000" dirty="0"/>
          </a:p>
        </p:txBody>
      </p:sp>
      <p:sp>
        <p:nvSpPr>
          <p:cNvPr id="3" name="Content Placeholder 2"/>
          <p:cNvSpPr>
            <a:spLocks noGrp="1"/>
          </p:cNvSpPr>
          <p:nvPr>
            <p:ph sz="quarter" idx="1"/>
          </p:nvPr>
        </p:nvSpPr>
        <p:spPr>
          <a:xfrm>
            <a:off x="152400" y="1527048"/>
            <a:ext cx="8653272" cy="4572000"/>
          </a:xfrm>
        </p:spPr>
        <p:txBody>
          <a:bodyPr/>
          <a:lstStyle/>
          <a:p>
            <a:pPr marL="0" indent="0" algn="ctr">
              <a:buNone/>
            </a:pPr>
            <a:r>
              <a:rPr lang="en-US" sz="3200" dirty="0"/>
              <a:t>In Family Cases, discuss value of the team:</a:t>
            </a:r>
            <a:br>
              <a:rPr lang="en-US" sz="2300" dirty="0">
                <a:solidFill>
                  <a:srgbClr val="C00000"/>
                </a:solidFill>
              </a:rPr>
            </a:br>
            <a:endParaRPr lang="en-US" sz="1000" dirty="0">
              <a:solidFill>
                <a:srgbClr val="C00000"/>
              </a:solidFill>
            </a:endParaRPr>
          </a:p>
          <a:p>
            <a:r>
              <a:rPr lang="en-US" sz="2300" dirty="0">
                <a:solidFill>
                  <a:srgbClr val="C00000"/>
                </a:solidFill>
              </a:rPr>
              <a:t>Can pay the MHP to do the lions share of the work on the parenting plan instead of the lawyers.</a:t>
            </a:r>
          </a:p>
          <a:p>
            <a:pPr marL="0" indent="0">
              <a:buNone/>
            </a:pPr>
            <a:br>
              <a:rPr lang="en-US" sz="1000" dirty="0">
                <a:solidFill>
                  <a:srgbClr val="C00000"/>
                </a:solidFill>
              </a:rPr>
            </a:br>
            <a:endParaRPr lang="en-US" sz="1000" dirty="0">
              <a:solidFill>
                <a:srgbClr val="C00000"/>
              </a:solidFill>
            </a:endParaRPr>
          </a:p>
          <a:p>
            <a:pPr>
              <a:spcBef>
                <a:spcPts val="0"/>
              </a:spcBef>
            </a:pPr>
            <a:r>
              <a:rPr lang="en-US" sz="2300" dirty="0">
                <a:solidFill>
                  <a:srgbClr val="C00000"/>
                </a:solidFill>
              </a:rPr>
              <a:t>The Neutral Voice – the difference between</a:t>
            </a:r>
          </a:p>
          <a:p>
            <a:pPr marL="0" indent="0">
              <a:spcBef>
                <a:spcPts val="0"/>
              </a:spcBef>
              <a:buNone/>
            </a:pPr>
            <a:r>
              <a:rPr lang="en-US" sz="2300" dirty="0">
                <a:solidFill>
                  <a:srgbClr val="C00000"/>
                </a:solidFill>
              </a:rPr>
              <a:t>    the lawyer and the neutral saying the same </a:t>
            </a:r>
          </a:p>
          <a:p>
            <a:pPr marL="0" indent="0">
              <a:spcBef>
                <a:spcPts val="0"/>
              </a:spcBef>
              <a:buNone/>
            </a:pPr>
            <a:r>
              <a:rPr lang="en-US" sz="2300" dirty="0">
                <a:solidFill>
                  <a:srgbClr val="C00000"/>
                </a:solidFill>
              </a:rPr>
              <a:t>    thing!</a:t>
            </a:r>
          </a:p>
          <a:p>
            <a:pPr marL="0" indent="0">
              <a:spcBef>
                <a:spcPts val="0"/>
              </a:spcBef>
              <a:buNone/>
            </a:pPr>
            <a:br>
              <a:rPr lang="en-US" sz="1000" dirty="0">
                <a:solidFill>
                  <a:srgbClr val="C00000"/>
                </a:solidFill>
              </a:rPr>
            </a:br>
            <a:endParaRPr lang="en-US" sz="2300" dirty="0">
              <a:solidFill>
                <a:srgbClr val="C00000"/>
              </a:solidFill>
            </a:endParaRPr>
          </a:p>
          <a:p>
            <a:endParaRPr lang="en-US" dirty="0"/>
          </a:p>
        </p:txBody>
      </p:sp>
      <p:pic>
        <p:nvPicPr>
          <p:cNvPr id="4098" name="Picture 2" descr="C:\Users\catriona\AppData\Local\Microsoft\Windows\Temporary Internet Files\Content.IE5\GQVEU1XS\MC90007098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2971800"/>
            <a:ext cx="2133600" cy="334780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pPr>
              <a:defRPr/>
            </a:pPr>
            <a:r>
              <a:rPr lang="en-US"/>
              <a:t>Melinda Eitzen www.duffee-eitzen.com</a:t>
            </a:r>
          </a:p>
        </p:txBody>
      </p:sp>
    </p:spTree>
    <p:extLst>
      <p:ext uri="{BB962C8B-B14F-4D97-AF65-F5344CB8AC3E}">
        <p14:creationId xmlns:p14="http://schemas.microsoft.com/office/powerpoint/2010/main" val="3666388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z="4000" dirty="0">
                <a:solidFill>
                  <a:schemeClr val="accent1"/>
                </a:solidFill>
              </a:rPr>
              <a:t>What </a:t>
            </a:r>
            <a:r>
              <a:rPr lang="en-US" sz="4000" b="1" dirty="0">
                <a:solidFill>
                  <a:schemeClr val="accent1"/>
                </a:solidFill>
              </a:rPr>
              <a:t>Not</a:t>
            </a:r>
            <a:r>
              <a:rPr lang="en-US" sz="4000" dirty="0">
                <a:solidFill>
                  <a:schemeClr val="accent1"/>
                </a:solidFill>
              </a:rPr>
              <a:t> To Do:</a:t>
            </a:r>
          </a:p>
        </p:txBody>
      </p:sp>
      <p:sp>
        <p:nvSpPr>
          <p:cNvPr id="3" name="Content Placeholder 2"/>
          <p:cNvSpPr>
            <a:spLocks noGrp="1"/>
          </p:cNvSpPr>
          <p:nvPr>
            <p:ph sz="quarter" idx="1"/>
          </p:nvPr>
        </p:nvSpPr>
        <p:spPr>
          <a:xfrm>
            <a:off x="301625" y="1527175"/>
            <a:ext cx="8504238" cy="4572000"/>
          </a:xfrm>
        </p:spPr>
        <p:txBody>
          <a:bodyPr/>
          <a:lstStyle/>
          <a:p>
            <a:pPr marL="0" indent="0" algn="ctr" eaLnBrk="1" hangingPunct="1">
              <a:buNone/>
            </a:pPr>
            <a:r>
              <a:rPr lang="en-US" sz="2800" dirty="0"/>
              <a:t>Don’t be so arrogant as to decide for your client that collaborative is not for them.  </a:t>
            </a:r>
          </a:p>
          <a:p>
            <a:pPr marL="0" indent="0" eaLnBrk="1" hangingPunct="1">
              <a:buNone/>
            </a:pPr>
            <a:endParaRPr lang="en-US" sz="2800" dirty="0"/>
          </a:p>
          <a:p>
            <a:pPr marL="0" indent="0" eaLnBrk="1" hangingPunct="1">
              <a:buNone/>
            </a:pPr>
            <a:endParaRPr lang="en-US" sz="2800" dirty="0"/>
          </a:p>
          <a:p>
            <a:pPr marL="0" indent="0" eaLnBrk="1" hangingPunct="1">
              <a:buNone/>
            </a:pPr>
            <a:endParaRPr lang="en-US" sz="2800" dirty="0"/>
          </a:p>
          <a:p>
            <a:pPr marL="0" indent="0" eaLnBrk="1" hangingPunct="1">
              <a:buNone/>
            </a:pPr>
            <a:endParaRPr lang="en-US" sz="2800" dirty="0"/>
          </a:p>
          <a:p>
            <a:pPr marL="0" indent="0" eaLnBrk="1" hangingPunct="1">
              <a:buNone/>
            </a:pPr>
            <a:endParaRPr lang="en-US" sz="2800" dirty="0"/>
          </a:p>
          <a:p>
            <a:pPr marL="0" indent="0" algn="ctr" eaLnBrk="1" hangingPunct="1">
              <a:buNone/>
            </a:pPr>
            <a:r>
              <a:rPr lang="en-US" sz="2800" b="1" dirty="0">
                <a:solidFill>
                  <a:srgbClr val="C00000"/>
                </a:solidFill>
              </a:rPr>
              <a:t>Let them tell you!</a:t>
            </a:r>
          </a:p>
          <a:p>
            <a:pPr marL="0" indent="0" algn="ctr" eaLnBrk="1" hangingPunct="1">
              <a:buNone/>
            </a:pPr>
            <a:r>
              <a:rPr lang="en-US" sz="2800" dirty="0"/>
              <a:t>It is their life, business, or dispute.</a:t>
            </a:r>
          </a:p>
        </p:txBody>
      </p:sp>
      <p:pic>
        <p:nvPicPr>
          <p:cNvPr id="35844" name="Picture 3" descr="C:\Documents and Settings\melindae\Local Settings\Temporary Internet Files\Content.IE5\ZBX77TWW\MCBD09336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2438400"/>
            <a:ext cx="3048000" cy="219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381000"/>
            <a:ext cx="9144000" cy="533400"/>
          </a:xfrm>
        </p:spPr>
        <p:txBody>
          <a:bodyPr/>
          <a:lstStyle/>
          <a:p>
            <a:pPr eaLnBrk="1" hangingPunct="1"/>
            <a:r>
              <a:rPr lang="en-US" sz="3000" dirty="0">
                <a:solidFill>
                  <a:schemeClr val="accent1"/>
                </a:solidFill>
              </a:rPr>
              <a:t>How To Deal With Roadblocks Outside Your Client:</a:t>
            </a:r>
          </a:p>
        </p:txBody>
      </p:sp>
      <p:sp>
        <p:nvSpPr>
          <p:cNvPr id="38915" name="Content Placeholder 2"/>
          <p:cNvSpPr>
            <a:spLocks noGrp="1"/>
          </p:cNvSpPr>
          <p:nvPr>
            <p:ph sz="quarter" idx="1"/>
          </p:nvPr>
        </p:nvSpPr>
        <p:spPr>
          <a:xfrm>
            <a:off x="301625" y="1527175"/>
            <a:ext cx="8504238" cy="4572000"/>
          </a:xfrm>
        </p:spPr>
        <p:txBody>
          <a:bodyPr/>
          <a:lstStyle/>
          <a:p>
            <a:pPr marL="0" indent="0" eaLnBrk="1" hangingPunct="1">
              <a:buNone/>
            </a:pPr>
            <a:r>
              <a:rPr lang="en-US" dirty="0"/>
              <a:t>Potential client says, “She will never agree to anything! So how could we possibly do this collaboratively?”</a:t>
            </a:r>
            <a:br>
              <a:rPr lang="en-US" dirty="0"/>
            </a:br>
            <a:endParaRPr lang="en-US" sz="1000" dirty="0"/>
          </a:p>
          <a:p>
            <a:pPr eaLnBrk="1" hangingPunct="1"/>
            <a:r>
              <a:rPr lang="en-US" dirty="0">
                <a:solidFill>
                  <a:srgbClr val="C00000"/>
                </a:solidFill>
              </a:rPr>
              <a:t>We have all heard this in traditional cases re mediation</a:t>
            </a:r>
          </a:p>
          <a:p>
            <a:pPr eaLnBrk="1" hangingPunct="1"/>
            <a:r>
              <a:rPr lang="en-US" dirty="0"/>
              <a:t>Answer: </a:t>
            </a:r>
            <a:r>
              <a:rPr lang="en-US" dirty="0">
                <a:solidFill>
                  <a:srgbClr val="C00000"/>
                </a:solidFill>
              </a:rPr>
              <a:t>Everyone says that and thinks that and yet more than 85%  of cases settle.  It is unlikely that your case is the exception.   </a:t>
            </a:r>
          </a:p>
        </p:txBody>
      </p:sp>
      <p:pic>
        <p:nvPicPr>
          <p:cNvPr id="38916" name="Picture 2" descr="C:\Documents and Settings\melindae\Local Settings\Temporary Internet Files\Content.IE5\G3J7UCPT\MCj0431524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419600"/>
            <a:ext cx="22860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sz="quarter" idx="1"/>
          </p:nvPr>
        </p:nvSpPr>
        <p:spPr>
          <a:xfrm>
            <a:off x="301625" y="1527175"/>
            <a:ext cx="8504238" cy="4572000"/>
          </a:xfrm>
        </p:spPr>
        <p:txBody>
          <a:bodyPr/>
          <a:lstStyle/>
          <a:p>
            <a:pPr marL="0" indent="0" algn="ctr" eaLnBrk="1" hangingPunct="1">
              <a:buNone/>
            </a:pPr>
            <a:r>
              <a:rPr lang="en-US" sz="3500" dirty="0"/>
              <a:t>Options</a:t>
            </a:r>
          </a:p>
          <a:p>
            <a:pPr eaLnBrk="1" hangingPunct="1"/>
            <a:r>
              <a:rPr lang="en-US" sz="2300" dirty="0">
                <a:solidFill>
                  <a:srgbClr val="C00000"/>
                </a:solidFill>
              </a:rPr>
              <a:t>Have Spouse A say, “The lawyer said that collaborative law is a way to settle without going to court. </a:t>
            </a:r>
          </a:p>
          <a:p>
            <a:pPr marL="0" indent="0" eaLnBrk="1" hangingPunct="1">
              <a:buNone/>
            </a:pPr>
            <a:endParaRPr lang="en-US" sz="2300" dirty="0">
              <a:solidFill>
                <a:srgbClr val="C00000"/>
              </a:solidFill>
            </a:endParaRPr>
          </a:p>
          <a:p>
            <a:pPr marL="0" indent="0" eaLnBrk="1" hangingPunct="1">
              <a:buNone/>
            </a:pPr>
            <a:endParaRPr lang="en-US" sz="2300" dirty="0">
              <a:solidFill>
                <a:srgbClr val="C00000"/>
              </a:solidFill>
            </a:endParaRPr>
          </a:p>
          <a:p>
            <a:pPr marL="0" indent="0" eaLnBrk="1" hangingPunct="1">
              <a:buNone/>
            </a:pPr>
            <a:endParaRPr lang="en-US" sz="2300" dirty="0">
              <a:solidFill>
                <a:srgbClr val="C00000"/>
              </a:solidFill>
            </a:endParaRPr>
          </a:p>
          <a:p>
            <a:pPr marL="0" indent="0" eaLnBrk="1" hangingPunct="1">
              <a:buNone/>
            </a:pPr>
            <a:endParaRPr lang="en-US" sz="2300" dirty="0">
              <a:solidFill>
                <a:srgbClr val="C00000"/>
              </a:solidFill>
            </a:endParaRPr>
          </a:p>
          <a:p>
            <a:pPr marL="0" indent="0" eaLnBrk="1" hangingPunct="1">
              <a:buNone/>
            </a:pPr>
            <a:r>
              <a:rPr lang="en-US" sz="2300" dirty="0">
                <a:solidFill>
                  <a:srgbClr val="C00000"/>
                </a:solidFill>
              </a:rPr>
              <a:t> I don’t really understand it, but why don’t you ask your lawyer about it and tell me what you think ? .”</a:t>
            </a:r>
          </a:p>
        </p:txBody>
      </p:sp>
      <p:pic>
        <p:nvPicPr>
          <p:cNvPr id="39940" name="Picture 3" descr="C:\Documents and Settings\melindae\Local Settings\Temporary Internet Files\Content.IE5\KHYFS5YN\MCj0301318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895600"/>
            <a:ext cx="2667000"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sz="4000" dirty="0">
                <a:solidFill>
                  <a:schemeClr val="accent1"/>
                </a:solidFill>
              </a:rPr>
              <a:t>What To Do: Cross Selling </a:t>
            </a:r>
            <a:endParaRPr lang="en-US" sz="4000" dirty="0"/>
          </a:p>
        </p:txBody>
      </p:sp>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4400">
                <a:solidFill>
                  <a:schemeClr val="accent1"/>
                </a:solidFill>
              </a:rPr>
              <a:t>What To Do:</a:t>
            </a:r>
          </a:p>
        </p:txBody>
      </p:sp>
      <p:sp>
        <p:nvSpPr>
          <p:cNvPr id="14339" name="Content Placeholder 8"/>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dirty="0"/>
              <a:t> 					</a:t>
            </a:r>
          </a:p>
          <a:p>
            <a:pPr eaLnBrk="1" hangingPunct="1">
              <a:buFont typeface="Wingdings 2" pitchFamily="18" charset="2"/>
              <a:buNone/>
            </a:pPr>
            <a:endParaRPr lang="en-US" dirty="0"/>
          </a:p>
        </p:txBody>
      </p:sp>
      <p:pic>
        <p:nvPicPr>
          <p:cNvPr id="14340" name="Picture 5" descr="C:\Documents and Settings\melindae\Local Settings\Temporary Internet Files\Content.IE5\2ZY3MHEZ\MPj0431153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133600"/>
            <a:ext cx="2892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10"/>
          <p:cNvSpPr txBox="1">
            <a:spLocks noChangeArrowheads="1"/>
          </p:cNvSpPr>
          <p:nvPr/>
        </p:nvSpPr>
        <p:spPr bwMode="auto">
          <a:xfrm>
            <a:off x="3581400" y="2133600"/>
            <a:ext cx="52578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400" dirty="0">
                <a:latin typeface="Georgia" pitchFamily="18" charset="0"/>
              </a:rPr>
              <a:t>Be a Believer – </a:t>
            </a:r>
          </a:p>
          <a:p>
            <a:pPr algn="ctr" eaLnBrk="1" hangingPunct="1"/>
            <a:endParaRPr lang="en-US" sz="3400" dirty="0">
              <a:latin typeface="Georgia" pitchFamily="18" charset="0"/>
            </a:endParaRPr>
          </a:p>
          <a:p>
            <a:pPr algn="ctr" eaLnBrk="1" hangingPunct="1"/>
            <a:r>
              <a:rPr lang="en-US" sz="3400" dirty="0">
                <a:latin typeface="Georgia" pitchFamily="18" charset="0"/>
              </a:rPr>
              <a:t>Speak with confidence, which requires some knowledge. </a:t>
            </a:r>
          </a:p>
          <a:p>
            <a:pPr algn="ctr" eaLnBrk="1" hangingPunct="1"/>
            <a:r>
              <a:rPr lang="en-US" sz="3400" dirty="0">
                <a:latin typeface="Georgia" pitchFamily="18" charset="0"/>
              </a:rPr>
              <a:t>How to keep it front of mind. </a:t>
            </a:r>
          </a:p>
        </p:txBody>
      </p:sp>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758825"/>
          </a:xfrm>
        </p:spPr>
        <p:txBody>
          <a:bodyPr>
            <a:normAutofit/>
          </a:bodyPr>
          <a:lstStyle/>
          <a:p>
            <a:pPr eaLnBrk="1" fontAlgn="auto" hangingPunct="1">
              <a:spcAft>
                <a:spcPts val="0"/>
              </a:spcAft>
              <a:defRPr/>
            </a:pPr>
            <a:r>
              <a:rPr lang="en-US" sz="4000" dirty="0">
                <a:solidFill>
                  <a:schemeClr val="accent1"/>
                </a:solidFill>
              </a:rPr>
              <a:t>What To Do: Cross Selling 	</a:t>
            </a:r>
            <a:endParaRPr lang="en-US" sz="4000" dirty="0"/>
          </a:p>
        </p:txBody>
      </p:sp>
      <p:sp>
        <p:nvSpPr>
          <p:cNvPr id="3" name="Content Placeholder 2"/>
          <p:cNvSpPr>
            <a:spLocks noGrp="1"/>
          </p:cNvSpPr>
          <p:nvPr>
            <p:ph sz="quarter" idx="1"/>
          </p:nvPr>
        </p:nvSpPr>
        <p:spPr>
          <a:xfrm>
            <a:off x="381000" y="1524000"/>
            <a:ext cx="8504238" cy="4572000"/>
          </a:xfrm>
        </p:spPr>
        <p:txBody>
          <a:bodyPr>
            <a:normAutofit/>
          </a:bodyPr>
          <a:lstStyle/>
          <a:p>
            <a:pPr marL="0" indent="0" algn="ctr" eaLnBrk="1" fontAlgn="auto" hangingPunct="1">
              <a:spcAft>
                <a:spcPts val="0"/>
              </a:spcAft>
              <a:buNone/>
              <a:defRPr/>
            </a:pPr>
            <a:r>
              <a:rPr lang="en-US" sz="3500" dirty="0"/>
              <a:t>The Lawyer</a:t>
            </a:r>
            <a:br>
              <a:rPr lang="en-US" sz="3500" dirty="0"/>
            </a:br>
            <a:endParaRPr lang="en-US" sz="1100" dirty="0"/>
          </a:p>
          <a:p>
            <a:pPr lvl="0" eaLnBrk="1" hangingPunct="1">
              <a:buClr>
                <a:srgbClr val="D16349"/>
              </a:buClr>
            </a:pPr>
            <a:r>
              <a:rPr lang="en-US" sz="2600" dirty="0">
                <a:solidFill>
                  <a:srgbClr val="C00000"/>
                </a:solidFill>
              </a:rPr>
              <a:t>Take them to lunch and discuss collaborative</a:t>
            </a:r>
            <a:br>
              <a:rPr lang="en-US" sz="2600" dirty="0">
                <a:solidFill>
                  <a:srgbClr val="C00000"/>
                </a:solidFill>
              </a:rPr>
            </a:br>
            <a:endParaRPr lang="en-US" sz="1000" dirty="0">
              <a:solidFill>
                <a:srgbClr val="C00000"/>
              </a:solidFill>
            </a:endParaRPr>
          </a:p>
          <a:p>
            <a:pPr lvl="0" eaLnBrk="1" hangingPunct="1">
              <a:buClr>
                <a:srgbClr val="D16349"/>
              </a:buClr>
            </a:pPr>
            <a:r>
              <a:rPr lang="en-US" sz="2600" dirty="0">
                <a:solidFill>
                  <a:srgbClr val="C00000"/>
                </a:solidFill>
              </a:rPr>
              <a:t>Train them behind the scenes. </a:t>
            </a:r>
            <a:br>
              <a:rPr lang="en-US" sz="2600" dirty="0">
                <a:solidFill>
                  <a:srgbClr val="C00000"/>
                </a:solidFill>
              </a:rPr>
            </a:br>
            <a:endParaRPr lang="en-US" sz="1000" dirty="0">
              <a:solidFill>
                <a:srgbClr val="C00000"/>
              </a:solidFill>
            </a:endParaRPr>
          </a:p>
          <a:p>
            <a:pPr marL="0" lvl="0" indent="0" eaLnBrk="1" hangingPunct="1">
              <a:buClr>
                <a:srgbClr val="D16349"/>
              </a:buClr>
              <a:buNone/>
            </a:pPr>
            <a:br>
              <a:rPr lang="en-US" sz="2600" dirty="0">
                <a:solidFill>
                  <a:srgbClr val="C00000"/>
                </a:solidFill>
              </a:rPr>
            </a:br>
            <a:endParaRPr lang="en-US" sz="1000" dirty="0">
              <a:solidFill>
                <a:srgbClr val="C00000"/>
              </a:solidFill>
            </a:endParaRPr>
          </a:p>
        </p:txBody>
      </p:sp>
      <p:pic>
        <p:nvPicPr>
          <p:cNvPr id="43012" name="Picture 3" descr="C:\Documents and Settings\melindae\Local Settings\Temporary Internet Files\Content.IE5\O9MFKLE3\MCj0292840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199" y="2819400"/>
            <a:ext cx="1806575"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pPr>
              <a:defRPr/>
            </a:pPr>
            <a:r>
              <a:rPr lang="en-US"/>
              <a:t>Melinda Eitzen www.duffee-eitzen.com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z="4000" dirty="0">
                <a:solidFill>
                  <a:schemeClr val="accent1"/>
                </a:solidFill>
              </a:rPr>
              <a:t>What To Do:</a:t>
            </a:r>
            <a:endParaRPr lang="en-US" sz="4000" dirty="0">
              <a:solidFill>
                <a:srgbClr val="7B9899"/>
              </a:solidFill>
            </a:endParaRPr>
          </a:p>
        </p:txBody>
      </p:sp>
      <p:sp>
        <p:nvSpPr>
          <p:cNvPr id="46083" name="Content Placeholder 2"/>
          <p:cNvSpPr>
            <a:spLocks noGrp="1"/>
          </p:cNvSpPr>
          <p:nvPr>
            <p:ph sz="quarter" idx="1"/>
          </p:nvPr>
        </p:nvSpPr>
        <p:spPr>
          <a:xfrm>
            <a:off x="301625" y="1527175"/>
            <a:ext cx="8504238" cy="4572000"/>
          </a:xfrm>
        </p:spPr>
        <p:txBody>
          <a:bodyPr/>
          <a:lstStyle/>
          <a:p>
            <a:pPr marL="0" indent="0" eaLnBrk="1" hangingPunct="1">
              <a:buNone/>
            </a:pPr>
            <a:r>
              <a:rPr lang="en-US" sz="6000" dirty="0"/>
              <a:t>Collaborate!</a:t>
            </a:r>
          </a:p>
        </p:txBody>
      </p:sp>
      <p:pic>
        <p:nvPicPr>
          <p:cNvPr id="46084" name="Picture 4" descr="C:\Documents and Settings\melindae\Local Settings\Temporary Internet Files\Content.IE5\45U34PAN\MCBD19912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2133600"/>
            <a:ext cx="3678767"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TextBox 6"/>
          <p:cNvSpPr txBox="1">
            <a:spLocks noChangeArrowheads="1"/>
          </p:cNvSpPr>
          <p:nvPr/>
        </p:nvSpPr>
        <p:spPr bwMode="auto">
          <a:xfrm>
            <a:off x="400987" y="3124200"/>
            <a:ext cx="3167855"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solidFill>
                  <a:srgbClr val="C00000"/>
                </a:solidFill>
                <a:latin typeface="Georgia" pitchFamily="18" charset="0"/>
              </a:rPr>
              <a:t>Melinda </a:t>
            </a:r>
            <a:r>
              <a:rPr lang="en-US" sz="2400" dirty="0" err="1">
                <a:solidFill>
                  <a:srgbClr val="C00000"/>
                </a:solidFill>
                <a:latin typeface="Georgia" pitchFamily="18" charset="0"/>
              </a:rPr>
              <a:t>Eitzen</a:t>
            </a:r>
            <a:endParaRPr lang="en-US" sz="2400" dirty="0">
              <a:solidFill>
                <a:srgbClr val="C00000"/>
              </a:solidFill>
              <a:latin typeface="Georgia" pitchFamily="18" charset="0"/>
            </a:endParaRPr>
          </a:p>
          <a:p>
            <a:pPr eaLnBrk="1" hangingPunct="1"/>
            <a:r>
              <a:rPr lang="en-US" sz="2400" dirty="0" err="1">
                <a:latin typeface="Georgia" pitchFamily="18" charset="0"/>
              </a:rPr>
              <a:t>Duffee</a:t>
            </a:r>
            <a:r>
              <a:rPr lang="en-US" sz="2400" dirty="0">
                <a:latin typeface="Georgia" pitchFamily="18" charset="0"/>
              </a:rPr>
              <a:t> + </a:t>
            </a:r>
            <a:r>
              <a:rPr lang="en-US" sz="2400" dirty="0" err="1">
                <a:latin typeface="Georgia" pitchFamily="18" charset="0"/>
              </a:rPr>
              <a:t>Eitzen</a:t>
            </a:r>
            <a:endParaRPr lang="en-US" sz="2400" dirty="0">
              <a:latin typeface="Georgia" pitchFamily="18" charset="0"/>
            </a:endParaRPr>
          </a:p>
          <a:p>
            <a:pPr eaLnBrk="1" hangingPunct="1"/>
            <a:r>
              <a:rPr lang="en-US" sz="2200" dirty="0">
                <a:latin typeface="Georgia" pitchFamily="18" charset="0"/>
              </a:rPr>
              <a:t>(214) 416-9010</a:t>
            </a:r>
          </a:p>
          <a:p>
            <a:pPr eaLnBrk="1" hangingPunct="1"/>
            <a:r>
              <a:rPr lang="en-US" sz="2200" dirty="0">
                <a:latin typeface="Georgia" pitchFamily="18" charset="0"/>
                <a:hlinkClick r:id="rId4"/>
              </a:rPr>
              <a:t>www.duffee-Eitzen</a:t>
            </a:r>
            <a:r>
              <a:rPr lang="en-US" sz="2200" dirty="0">
                <a:latin typeface="Georgia" pitchFamily="18" charset="0"/>
              </a:rPr>
              <a:t>.com</a:t>
            </a:r>
          </a:p>
          <a:p>
            <a:pPr eaLnBrk="1" hangingPunct="1"/>
            <a:r>
              <a:rPr lang="en-US" sz="2200" dirty="0">
                <a:latin typeface="Georgia" pitchFamily="18" charset="0"/>
                <a:hlinkClick r:id="rId5"/>
              </a:rPr>
              <a:t>melinda@d-elaw.com</a:t>
            </a:r>
            <a:endParaRPr lang="en-US" sz="2200" dirty="0">
              <a:latin typeface="Georgia" pitchFamily="18" charset="0"/>
            </a:endParaRPr>
          </a:p>
          <a:p>
            <a:pPr eaLnBrk="1" hangingPunct="1"/>
            <a:endParaRPr lang="en-US" sz="2200" dirty="0">
              <a:latin typeface="Georgia" pitchFamily="18" charset="0"/>
            </a:endParaRPr>
          </a:p>
          <a:p>
            <a:pPr eaLnBrk="1" hangingPunct="1"/>
            <a:endParaRPr lang="en-US" sz="2200" dirty="0">
              <a:latin typeface="Georgia" pitchFamily="18" charset="0"/>
            </a:endParaRPr>
          </a:p>
          <a:p>
            <a:pPr eaLnBrk="1" hangingPunct="1"/>
            <a:endParaRPr lang="en-US" sz="2400" dirty="0">
              <a:solidFill>
                <a:srgbClr val="C00000"/>
              </a:solidFill>
              <a:latin typeface="Georgia" pitchFamily="18" charset="0"/>
            </a:endParaRPr>
          </a:p>
          <a:p>
            <a:pPr eaLnBrk="1" hangingPunct="1"/>
            <a:endParaRPr lang="en-US" sz="3600" dirty="0">
              <a:latin typeface="Georgia" pitchFamily="18" charset="0"/>
            </a:endParaRPr>
          </a:p>
          <a:p>
            <a:pPr eaLnBrk="1" hangingPunct="1"/>
            <a:endParaRPr lang="en-US" sz="3600" dirty="0">
              <a:latin typeface="Georgia" pitchFamily="18" charset="0"/>
            </a:endParaRPr>
          </a:p>
        </p:txBody>
      </p:sp>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4000" dirty="0">
                <a:solidFill>
                  <a:schemeClr val="accent1"/>
                </a:solidFill>
              </a:rPr>
              <a:t>What </a:t>
            </a:r>
            <a:r>
              <a:rPr lang="en-US" sz="4000" b="1" dirty="0">
                <a:solidFill>
                  <a:schemeClr val="accent1"/>
                </a:solidFill>
              </a:rPr>
              <a:t>Not </a:t>
            </a:r>
            <a:r>
              <a:rPr lang="en-US" sz="4000" dirty="0">
                <a:solidFill>
                  <a:schemeClr val="accent1"/>
                </a:solidFill>
              </a:rPr>
              <a:t>To Do :</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484086844"/>
              </p:ext>
            </p:extLst>
          </p:nvPr>
        </p:nvGraphicFramePr>
        <p:xfrm>
          <a:off x="457200" y="1600200"/>
          <a:ext cx="8686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364" name="Picture 3" descr="C:\Documents and Settings\melindae\Local Settings\Temporary Internet Files\Content.IE5\ATUNA1IJ\MCj042981300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9600" y="2895600"/>
            <a:ext cx="2133600" cy="2442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4000" dirty="0">
                <a:solidFill>
                  <a:schemeClr val="accent1"/>
                </a:solidFill>
              </a:rPr>
              <a:t>What To Do:</a:t>
            </a:r>
          </a:p>
        </p:txBody>
      </p:sp>
      <p:sp>
        <p:nvSpPr>
          <p:cNvPr id="16387" name="Content Placeholder 2"/>
          <p:cNvSpPr>
            <a:spLocks noGrp="1"/>
          </p:cNvSpPr>
          <p:nvPr>
            <p:ph sz="quarter" idx="1"/>
          </p:nvPr>
        </p:nvSpPr>
        <p:spPr>
          <a:xfrm>
            <a:off x="301625" y="1752600"/>
            <a:ext cx="8504238" cy="4724400"/>
          </a:xfrm>
        </p:spPr>
        <p:txBody>
          <a:bodyPr/>
          <a:lstStyle/>
          <a:p>
            <a:pPr marL="0" indent="0" eaLnBrk="1" hangingPunct="1">
              <a:buNone/>
            </a:pPr>
            <a:endParaRPr lang="en-US" sz="800" dirty="0"/>
          </a:p>
          <a:p>
            <a:pPr eaLnBrk="1" hangingPunct="1"/>
            <a:r>
              <a:rPr lang="en-US" sz="3600" dirty="0"/>
              <a:t> </a:t>
            </a:r>
            <a:r>
              <a:rPr lang="en-US" sz="3200" dirty="0"/>
              <a:t>Start with the client telling his story</a:t>
            </a:r>
          </a:p>
          <a:p>
            <a:pPr marL="0" indent="0" eaLnBrk="1" hangingPunct="1">
              <a:buNone/>
            </a:pPr>
            <a:endParaRPr lang="en-US" sz="800" dirty="0"/>
          </a:p>
          <a:p>
            <a:pPr marL="0" indent="0" eaLnBrk="1" hangingPunct="1">
              <a:buNone/>
            </a:pPr>
            <a:endParaRPr lang="en-US" sz="800" dirty="0"/>
          </a:p>
          <a:p>
            <a:pPr eaLnBrk="1" hangingPunct="1">
              <a:spcBef>
                <a:spcPts val="0"/>
              </a:spcBef>
            </a:pPr>
            <a:r>
              <a:rPr lang="en-US" sz="3200" dirty="0"/>
              <a:t>Then discuss what their </a:t>
            </a:r>
          </a:p>
          <a:p>
            <a:pPr marL="0" indent="0" eaLnBrk="1" hangingPunct="1">
              <a:spcBef>
                <a:spcPts val="0"/>
              </a:spcBef>
              <a:buNone/>
            </a:pPr>
            <a:r>
              <a:rPr lang="en-US" sz="3200" dirty="0"/>
              <a:t>   goals and interests are, </a:t>
            </a:r>
          </a:p>
          <a:p>
            <a:pPr marL="0" indent="0" eaLnBrk="1" hangingPunct="1">
              <a:spcBef>
                <a:spcPts val="0"/>
              </a:spcBef>
              <a:buNone/>
            </a:pPr>
            <a:r>
              <a:rPr lang="en-US" sz="3200" dirty="0"/>
              <a:t>   and then explain……</a:t>
            </a:r>
          </a:p>
        </p:txBody>
      </p:sp>
      <p:pic>
        <p:nvPicPr>
          <p:cNvPr id="16388" name="Picture 3" descr="C:\Documents and Settings\melindae\Local Settings\Temporary Internet Files\Content.IE5\KHYFS5YN\MPj0409142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3733800"/>
            <a:ext cx="27336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4000" dirty="0">
                <a:solidFill>
                  <a:schemeClr val="accent1"/>
                </a:solidFill>
              </a:rPr>
              <a:t>What To Do:</a:t>
            </a:r>
          </a:p>
        </p:txBody>
      </p:sp>
      <p:sp>
        <p:nvSpPr>
          <p:cNvPr id="3" name="Content Placeholder 2"/>
          <p:cNvSpPr>
            <a:spLocks noGrp="1"/>
          </p:cNvSpPr>
          <p:nvPr>
            <p:ph sz="quarter" idx="1"/>
          </p:nvPr>
        </p:nvSpPr>
        <p:spPr>
          <a:xfrm>
            <a:off x="301625" y="1708149"/>
            <a:ext cx="8504238" cy="4391025"/>
          </a:xfrm>
        </p:spPr>
        <p:txBody>
          <a:bodyPr>
            <a:normAutofit/>
          </a:bodyPr>
          <a:lstStyle/>
          <a:p>
            <a:pPr marL="0" indent="0" eaLnBrk="1" fontAlgn="auto" hangingPunct="1">
              <a:spcAft>
                <a:spcPts val="0"/>
              </a:spcAft>
              <a:buNone/>
              <a:defRPr/>
            </a:pPr>
            <a:r>
              <a:rPr lang="en-US" sz="3900" dirty="0"/>
              <a:t>Resolution continuum from “Kitchen Table” (or Board Room) to War:</a:t>
            </a:r>
          </a:p>
          <a:p>
            <a:pPr marL="571182" indent="-571500" eaLnBrk="1" fontAlgn="auto" hangingPunct="1">
              <a:spcAft>
                <a:spcPts val="0"/>
              </a:spcAft>
              <a:defRPr/>
            </a:pPr>
            <a:r>
              <a:rPr lang="en-US" sz="3900" dirty="0">
                <a:solidFill>
                  <a:schemeClr val="accent1">
                    <a:lumMod val="75000"/>
                  </a:schemeClr>
                </a:solidFill>
              </a:rPr>
              <a:t>Kitchen Table</a:t>
            </a:r>
          </a:p>
          <a:p>
            <a:pPr marL="571182" indent="-571500" eaLnBrk="1" fontAlgn="auto" hangingPunct="1">
              <a:spcAft>
                <a:spcPts val="0"/>
              </a:spcAft>
              <a:defRPr/>
            </a:pPr>
            <a:r>
              <a:rPr lang="en-US" sz="3900" dirty="0">
                <a:solidFill>
                  <a:schemeClr val="accent1">
                    <a:lumMod val="75000"/>
                  </a:schemeClr>
                </a:solidFill>
              </a:rPr>
              <a:t>Collaborative </a:t>
            </a:r>
          </a:p>
          <a:p>
            <a:pPr marL="571182" indent="-571500" eaLnBrk="1" fontAlgn="auto" hangingPunct="1">
              <a:spcAft>
                <a:spcPts val="0"/>
              </a:spcAft>
              <a:defRPr/>
            </a:pPr>
            <a:r>
              <a:rPr lang="en-US" sz="3900" dirty="0">
                <a:solidFill>
                  <a:schemeClr val="accent1">
                    <a:lumMod val="75000"/>
                  </a:schemeClr>
                </a:solidFill>
              </a:rPr>
              <a:t>Litigation (default </a:t>
            </a:r>
          </a:p>
          <a:p>
            <a:pPr marL="0" indent="0" eaLnBrk="1" fontAlgn="auto" hangingPunct="1">
              <a:spcAft>
                <a:spcPts val="0"/>
              </a:spcAft>
              <a:buNone/>
              <a:defRPr/>
            </a:pPr>
            <a:r>
              <a:rPr lang="en-US" sz="3900" dirty="0">
                <a:solidFill>
                  <a:schemeClr val="accent1">
                    <a:lumMod val="75000"/>
                  </a:schemeClr>
                </a:solidFill>
              </a:rPr>
              <a:t>model) </a:t>
            </a:r>
          </a:p>
        </p:txBody>
      </p:sp>
      <p:pic>
        <p:nvPicPr>
          <p:cNvPr id="17412" name="Picture 2" descr="C:\Documents and Settings\melindae\Local Settings\Temporary Internet Files\Content.IE5\2XCDIHAD\MCj024515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2895600"/>
            <a:ext cx="293695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4000">
                <a:solidFill>
                  <a:schemeClr val="accent1"/>
                </a:solidFill>
              </a:rPr>
              <a:t>What To Do:</a:t>
            </a:r>
          </a:p>
        </p:txBody>
      </p:sp>
      <p:sp>
        <p:nvSpPr>
          <p:cNvPr id="3" name="Content Placeholder 2"/>
          <p:cNvSpPr>
            <a:spLocks noGrp="1"/>
          </p:cNvSpPr>
          <p:nvPr>
            <p:ph sz="quarter" idx="1"/>
          </p:nvPr>
        </p:nvSpPr>
        <p:spPr>
          <a:xfrm>
            <a:off x="301625" y="1527175"/>
            <a:ext cx="8504238" cy="4572000"/>
          </a:xfrm>
        </p:spPr>
        <p:txBody>
          <a:bodyPr/>
          <a:lstStyle/>
          <a:p>
            <a:pPr marL="0" indent="0" eaLnBrk="1" hangingPunct="1">
              <a:buNone/>
            </a:pPr>
            <a:r>
              <a:rPr lang="en-US" sz="3600" dirty="0"/>
              <a:t>Handouts to help you explain:</a:t>
            </a:r>
          </a:p>
          <a:p>
            <a:pPr eaLnBrk="1" hangingPunct="1"/>
            <a:r>
              <a:rPr lang="en-US" sz="3600" dirty="0"/>
              <a:t> </a:t>
            </a:r>
            <a:r>
              <a:rPr lang="en-US" sz="3600" dirty="0">
                <a:solidFill>
                  <a:srgbClr val="C00000"/>
                </a:solidFill>
              </a:rPr>
              <a:t>Informed Consent</a:t>
            </a:r>
          </a:p>
          <a:p>
            <a:pPr eaLnBrk="1" hangingPunct="1"/>
            <a:r>
              <a:rPr lang="en-US" sz="3600" dirty="0">
                <a:solidFill>
                  <a:srgbClr val="C00000"/>
                </a:solidFill>
              </a:rPr>
              <a:t>Roadmap to Resolution</a:t>
            </a:r>
          </a:p>
          <a:p>
            <a:pPr eaLnBrk="1" hangingPunct="1"/>
            <a:r>
              <a:rPr lang="en-US" sz="3600" dirty="0">
                <a:solidFill>
                  <a:srgbClr val="C00000"/>
                </a:solidFill>
              </a:rPr>
              <a:t>Create your own handout</a:t>
            </a:r>
          </a:p>
          <a:p>
            <a:pPr eaLnBrk="1" hangingPunct="1"/>
            <a:r>
              <a:rPr lang="en-US" sz="3600" dirty="0">
                <a:solidFill>
                  <a:srgbClr val="C00000"/>
                </a:solidFill>
              </a:rPr>
              <a:t>Video – Judge Foote’s or CLI-TX or Global Collaborative Law Council web site</a:t>
            </a:r>
          </a:p>
          <a:p>
            <a:pPr lvl="1" eaLnBrk="1" hangingPunct="1"/>
            <a:endParaRPr lang="en-US" dirty="0"/>
          </a:p>
        </p:txBody>
      </p:sp>
      <p:pic>
        <p:nvPicPr>
          <p:cNvPr id="18436" name="Picture 2" descr="C:\Documents and Settings\melindae\Local Settings\Temporary Internet Files\Content.IE5\4HGL2ZGT\MCj0398409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1752600"/>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1"/>
                </a:solidFill>
              </a:rPr>
              <a:t>What To Do:</a:t>
            </a:r>
            <a:endParaRPr lang="en-US" sz="4000" dirty="0"/>
          </a:p>
        </p:txBody>
      </p:sp>
      <p:sp>
        <p:nvSpPr>
          <p:cNvPr id="3" name="Content Placeholder 2"/>
          <p:cNvSpPr>
            <a:spLocks noGrp="1"/>
          </p:cNvSpPr>
          <p:nvPr>
            <p:ph sz="quarter" idx="1"/>
          </p:nvPr>
        </p:nvSpPr>
        <p:spPr/>
        <p:txBody>
          <a:bodyPr/>
          <a:lstStyle/>
          <a:p>
            <a:pPr marL="274320" lvl="1" indent="0" eaLnBrk="1" fontAlgn="auto" hangingPunct="1">
              <a:spcAft>
                <a:spcPts val="0"/>
              </a:spcAft>
              <a:buNone/>
              <a:defRPr/>
            </a:pPr>
            <a:r>
              <a:rPr lang="en-US" sz="2900" dirty="0">
                <a:solidFill>
                  <a:schemeClr val="tx1"/>
                </a:solidFill>
              </a:rPr>
              <a:t>Examples:</a:t>
            </a:r>
          </a:p>
          <a:p>
            <a:pPr marL="274320" lvl="1" indent="0" eaLnBrk="1" fontAlgn="auto" hangingPunct="1">
              <a:spcAft>
                <a:spcPts val="0"/>
              </a:spcAft>
              <a:buNone/>
              <a:defRPr/>
            </a:pPr>
            <a:endParaRPr lang="en-US" sz="1050" dirty="0">
              <a:solidFill>
                <a:schemeClr val="tx1"/>
              </a:solidFill>
            </a:endParaRPr>
          </a:p>
          <a:p>
            <a:pPr marL="274002" indent="-274320" eaLnBrk="1" fontAlgn="auto" hangingPunct="1">
              <a:spcAft>
                <a:spcPts val="0"/>
              </a:spcAft>
              <a:buFont typeface="Wingdings"/>
              <a:buChar char=""/>
              <a:defRPr/>
            </a:pPr>
            <a:r>
              <a:rPr lang="en-US" sz="2400" dirty="0">
                <a:solidFill>
                  <a:schemeClr val="tx1"/>
                </a:solidFill>
              </a:rPr>
              <a:t>Family law – client goal healthy post divorce children</a:t>
            </a:r>
          </a:p>
          <a:p>
            <a:pPr marL="548640" lvl="1" indent="-274320" eaLnBrk="1" fontAlgn="auto" hangingPunct="1">
              <a:spcAft>
                <a:spcPts val="0"/>
              </a:spcAft>
              <a:buFont typeface="Wingdings"/>
              <a:buChar char=""/>
              <a:defRPr/>
            </a:pPr>
            <a:r>
              <a:rPr lang="en-US" sz="2400" dirty="0">
                <a:solidFill>
                  <a:schemeClr val="accent1"/>
                </a:solidFill>
              </a:rPr>
              <a:t>Potential to develop a healthy post-divorce co-parenting relationship.</a:t>
            </a:r>
          </a:p>
          <a:p>
            <a:pPr marL="274320" lvl="1" indent="0" eaLnBrk="1" fontAlgn="auto" hangingPunct="1">
              <a:spcAft>
                <a:spcPts val="0"/>
              </a:spcAft>
              <a:buNone/>
              <a:defRPr/>
            </a:pPr>
            <a:endParaRPr lang="en-US" sz="1050" dirty="0"/>
          </a:p>
          <a:p>
            <a:pPr marL="274002" indent="-274320" eaLnBrk="1" fontAlgn="auto" hangingPunct="1">
              <a:spcAft>
                <a:spcPts val="0"/>
              </a:spcAft>
              <a:buFont typeface="Wingdings"/>
              <a:buChar char=""/>
              <a:defRPr/>
            </a:pPr>
            <a:r>
              <a:rPr lang="en-US" sz="2400" dirty="0">
                <a:solidFill>
                  <a:schemeClr val="tx1"/>
                </a:solidFill>
              </a:rPr>
              <a:t>Family law – client has had multiple affairs</a:t>
            </a:r>
          </a:p>
          <a:p>
            <a:pPr marL="548640" lvl="1" indent="-274320" eaLnBrk="1" fontAlgn="auto" hangingPunct="1">
              <a:spcAft>
                <a:spcPts val="0"/>
              </a:spcAft>
              <a:buFont typeface="Wingdings"/>
              <a:buChar char=""/>
              <a:defRPr/>
            </a:pPr>
            <a:r>
              <a:rPr lang="en-US" sz="2400" dirty="0">
                <a:solidFill>
                  <a:schemeClr val="accent1"/>
                </a:solidFill>
              </a:rPr>
              <a:t>Not rehashing your whole marriage and passing judgment.</a:t>
            </a:r>
          </a:p>
          <a:p>
            <a:pPr marL="548640" lvl="1" indent="-274320" eaLnBrk="1" fontAlgn="auto" hangingPunct="1">
              <a:spcAft>
                <a:spcPts val="0"/>
              </a:spcAft>
              <a:buFont typeface="Wingdings"/>
              <a:buChar char=""/>
              <a:defRPr/>
            </a:pPr>
            <a:r>
              <a:rPr lang="en-US" sz="2400" dirty="0">
                <a:solidFill>
                  <a:schemeClr val="accent1"/>
                </a:solidFill>
              </a:rPr>
              <a:t>Privacy of process</a:t>
            </a:r>
          </a:p>
          <a:p>
            <a:endParaRPr lang="en-US" dirty="0"/>
          </a:p>
        </p:txBody>
      </p:sp>
      <p:sp>
        <p:nvSpPr>
          <p:cNvPr id="4" name="Footer Placeholder 3"/>
          <p:cNvSpPr>
            <a:spLocks noGrp="1"/>
          </p:cNvSpPr>
          <p:nvPr>
            <p:ph type="ftr" sz="quarter" idx="11"/>
          </p:nvPr>
        </p:nvSpPr>
        <p:spPr/>
        <p:txBody>
          <a:bodyPr/>
          <a:lstStyle/>
          <a:p>
            <a:pPr>
              <a:defRPr/>
            </a:pPr>
            <a:r>
              <a:rPr lang="en-US"/>
              <a:t>Melinda Eitzen www.duffee-eitzen.com</a:t>
            </a:r>
          </a:p>
        </p:txBody>
      </p:sp>
    </p:spTree>
    <p:extLst>
      <p:ext uri="{BB962C8B-B14F-4D97-AF65-F5344CB8AC3E}">
        <p14:creationId xmlns:p14="http://schemas.microsoft.com/office/powerpoint/2010/main" val="91600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4000">
                <a:solidFill>
                  <a:schemeClr val="accent1"/>
                </a:solidFill>
              </a:rPr>
              <a:t>What To Do:</a:t>
            </a:r>
          </a:p>
        </p:txBody>
      </p:sp>
      <p:sp>
        <p:nvSpPr>
          <p:cNvPr id="20483" name="Content Placeholder 2"/>
          <p:cNvSpPr>
            <a:spLocks noGrp="1"/>
          </p:cNvSpPr>
          <p:nvPr>
            <p:ph sz="quarter" idx="1"/>
          </p:nvPr>
        </p:nvSpPr>
        <p:spPr>
          <a:xfrm>
            <a:off x="301625" y="1676399"/>
            <a:ext cx="8504238" cy="4422775"/>
          </a:xfrm>
        </p:spPr>
        <p:txBody>
          <a:bodyPr/>
          <a:lstStyle/>
          <a:p>
            <a:pPr marL="274638" lvl="1" indent="0" algn="ctr" eaLnBrk="1" hangingPunct="1">
              <a:buNone/>
            </a:pPr>
            <a:r>
              <a:rPr lang="en-US" sz="3200" dirty="0">
                <a:solidFill>
                  <a:schemeClr val="tx1"/>
                </a:solidFill>
              </a:rPr>
              <a:t>Example</a:t>
            </a:r>
            <a:endParaRPr lang="en-US" sz="3200" dirty="0">
              <a:solidFill>
                <a:srgbClr val="C00000"/>
              </a:solidFill>
            </a:endParaRPr>
          </a:p>
          <a:p>
            <a:pPr marL="274638" lvl="1" indent="0" eaLnBrk="1" hangingPunct="1">
              <a:buNone/>
            </a:pPr>
            <a:r>
              <a:rPr lang="en-US" sz="2400" dirty="0">
                <a:solidFill>
                  <a:srgbClr val="C00000"/>
                </a:solidFill>
              </a:rPr>
              <a:t>Business owner, hates wife, wants to pay her as little as possible, wants to keep business.  </a:t>
            </a:r>
          </a:p>
          <a:p>
            <a:pPr marL="274638" lvl="1" indent="0" eaLnBrk="1" hangingPunct="1">
              <a:buNone/>
            </a:pPr>
            <a:endParaRPr lang="en-US" sz="1600" dirty="0">
              <a:solidFill>
                <a:srgbClr val="C00000"/>
              </a:solidFill>
            </a:endParaRPr>
          </a:p>
          <a:p>
            <a:pPr marL="274638" lvl="1" indent="0" algn="ctr" eaLnBrk="1" hangingPunct="1">
              <a:buNone/>
            </a:pPr>
            <a:r>
              <a:rPr lang="en-US" sz="3200" dirty="0">
                <a:solidFill>
                  <a:schemeClr val="tx1"/>
                </a:solidFill>
              </a:rPr>
              <a:t>Analyzing</a:t>
            </a:r>
          </a:p>
          <a:p>
            <a:pPr marL="274638" lvl="1" indent="0" eaLnBrk="1" hangingPunct="1">
              <a:buNone/>
            </a:pPr>
            <a:r>
              <a:rPr lang="en-US" sz="2400" dirty="0">
                <a:solidFill>
                  <a:srgbClr val="C00000"/>
                </a:solidFill>
              </a:rPr>
              <a:t>Court may meet the goal “pay her as little as possible” due to the alimony rules, however, court may also tear his business limb to limb getting there. His goal of keeping his business and having a less intrusive process and a quick timeframe may be more important than his “pay her little” goal.  </a:t>
            </a:r>
          </a:p>
        </p:txBody>
      </p:sp>
      <p:sp>
        <p:nvSpPr>
          <p:cNvPr id="2" name="Footer Placeholder 1"/>
          <p:cNvSpPr>
            <a:spLocks noGrp="1"/>
          </p:cNvSpPr>
          <p:nvPr>
            <p:ph type="ftr" sz="quarter" idx="11"/>
          </p:nvPr>
        </p:nvSpPr>
        <p:spPr/>
        <p:txBody>
          <a:bodyPr/>
          <a:lstStyle/>
          <a:p>
            <a:pPr>
              <a:defRPr/>
            </a:pPr>
            <a:r>
              <a:rPr lang="en-US"/>
              <a:t>Melinda Eitzen www.duffee-eitzen.com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Effect transition="in" filter="fade">
                                      <p:cBhvr>
                                        <p:cTn id="13" dur="1000"/>
                                        <p:tgtEl>
                                          <p:spTgt spid="20483">
                                            <p:txEl>
                                              <p:pRg st="1" end="1"/>
                                            </p:txEl>
                                          </p:spTgt>
                                        </p:tgtEl>
                                      </p:cBhvr>
                                    </p:animEffect>
                                    <p:anim calcmode="lin" valueType="num">
                                      <p:cBhvr>
                                        <p:cTn id="14"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0483">
                                            <p:txEl>
                                              <p:pRg st="3" end="3"/>
                                            </p:txEl>
                                          </p:spTgt>
                                        </p:tgtEl>
                                        <p:attrNameLst>
                                          <p:attrName>style.visibility</p:attrName>
                                        </p:attrNameLst>
                                      </p:cBhvr>
                                      <p:to>
                                        <p:strVal val="visible"/>
                                      </p:to>
                                    </p:set>
                                    <p:anim calcmode="lin" valueType="num">
                                      <p:cBhvr additive="base">
                                        <p:cTn id="20"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0483">
                                            <p:txEl>
                                              <p:pRg st="4" end="4"/>
                                            </p:txEl>
                                          </p:spTgt>
                                        </p:tgtEl>
                                        <p:attrNameLst>
                                          <p:attrName>style.visibility</p:attrName>
                                        </p:attrNameLst>
                                      </p:cBhvr>
                                      <p:to>
                                        <p:strVal val="visible"/>
                                      </p:to>
                                    </p:set>
                                    <p:animEffect transition="in" filter="fade">
                                      <p:cBhvr>
                                        <p:cTn id="26" dur="1000"/>
                                        <p:tgtEl>
                                          <p:spTgt spid="20483">
                                            <p:txEl>
                                              <p:pRg st="4" end="4"/>
                                            </p:txEl>
                                          </p:spTgt>
                                        </p:tgtEl>
                                      </p:cBhvr>
                                    </p:animEffect>
                                    <p:anim calcmode="lin" valueType="num">
                                      <p:cBhvr>
                                        <p:cTn id="27"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solidFill>
                  <a:schemeClr val="accent1"/>
                </a:solidFill>
              </a:rPr>
              <a:t>What To Do:</a:t>
            </a:r>
            <a:endParaRPr lang="en-US" sz="4000" dirty="0"/>
          </a:p>
        </p:txBody>
      </p:sp>
      <p:sp>
        <p:nvSpPr>
          <p:cNvPr id="23555" name="Content Placeholder 2"/>
          <p:cNvSpPr>
            <a:spLocks noGrp="1"/>
          </p:cNvSpPr>
          <p:nvPr>
            <p:ph sz="quarter" idx="1"/>
          </p:nvPr>
        </p:nvSpPr>
        <p:spPr>
          <a:xfrm>
            <a:off x="301625" y="1527175"/>
            <a:ext cx="8504238" cy="4572000"/>
          </a:xfrm>
        </p:spPr>
        <p:txBody>
          <a:bodyPr/>
          <a:lstStyle/>
          <a:p>
            <a:r>
              <a:rPr lang="en-US" sz="3400" dirty="0"/>
              <a:t>Clients often select collaborative when they can see how it aligns with their goals and interests</a:t>
            </a:r>
          </a:p>
          <a:p>
            <a:pPr marL="0" indent="0">
              <a:buNone/>
            </a:pPr>
            <a:endParaRPr lang="en-US" sz="3600" dirty="0"/>
          </a:p>
          <a:p>
            <a:r>
              <a:rPr lang="en-US" sz="3400" dirty="0"/>
              <a:t>What if they still don’t “get it”?</a:t>
            </a:r>
          </a:p>
          <a:p>
            <a:pPr marL="0" indent="0">
              <a:buNone/>
            </a:pPr>
            <a:endParaRPr lang="en-US" sz="2800" dirty="0">
              <a:solidFill>
                <a:srgbClr val="C00000"/>
              </a:solidFill>
            </a:endParaRPr>
          </a:p>
        </p:txBody>
      </p:sp>
      <p:pic>
        <p:nvPicPr>
          <p:cNvPr id="1029" name="Picture 5" descr="C:\Users\catriona\AppData\Local\Microsoft\Windows\Temporary Internet Files\Content.IE5\90GD0EW7\MC900434403[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9177" y="3505200"/>
            <a:ext cx="1794947" cy="25146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a:t>Melinda Eitzen www.duffee-eitzen.com</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6025</TotalTime>
  <Words>1373</Words>
  <Application>Microsoft Office PowerPoint</Application>
  <PresentationFormat>On-screen Show (4:3)</PresentationFormat>
  <Paragraphs>210</Paragraphs>
  <Slides>21</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Elephant</vt:lpstr>
      <vt:lpstr>Georgia</vt:lpstr>
      <vt:lpstr>Wingdings</vt:lpstr>
      <vt:lpstr>Wingdings 2</vt:lpstr>
      <vt:lpstr>Civic</vt:lpstr>
      <vt:lpstr>Collaborative Process- How to sell it </vt:lpstr>
      <vt:lpstr>What To Do:</vt:lpstr>
      <vt:lpstr>What Not To Do :</vt:lpstr>
      <vt:lpstr>What To Do:</vt:lpstr>
      <vt:lpstr>What To Do:</vt:lpstr>
      <vt:lpstr>What To Do:</vt:lpstr>
      <vt:lpstr>What To Do:</vt:lpstr>
      <vt:lpstr>What To Do:</vt:lpstr>
      <vt:lpstr>What To Do:</vt:lpstr>
      <vt:lpstr>What To Do:</vt:lpstr>
      <vt:lpstr>What To Do:</vt:lpstr>
      <vt:lpstr>What To Do:</vt:lpstr>
      <vt:lpstr>What Not To Do:</vt:lpstr>
      <vt:lpstr>What NOT To Do:</vt:lpstr>
      <vt:lpstr>What To Do:</vt:lpstr>
      <vt:lpstr>What To Do: </vt:lpstr>
      <vt:lpstr>What Not To Do:</vt:lpstr>
      <vt:lpstr>How To Deal With Roadblocks Outside Your Client:</vt:lpstr>
      <vt:lpstr>What To Do: Cross Selling </vt:lpstr>
      <vt:lpstr>What To Do: Cross Selling  </vt:lpstr>
      <vt:lpstr>What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Sell Collaborative Law</dc:title>
  <dc:creator>melindae</dc:creator>
  <cp:lastModifiedBy>Melinda Eitzen</cp:lastModifiedBy>
  <cp:revision>309</cp:revision>
  <cp:lastPrinted>2012-01-19T15:31:15Z</cp:lastPrinted>
  <dcterms:created xsi:type="dcterms:W3CDTF">2009-04-01T15:15:11Z</dcterms:created>
  <dcterms:modified xsi:type="dcterms:W3CDTF">2021-02-13T16:24:35Z</dcterms:modified>
</cp:coreProperties>
</file>